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22"/>
  </p:notesMasterIdLst>
  <p:handoutMasterIdLst>
    <p:handoutMasterId r:id="rId23"/>
  </p:handoutMasterIdLst>
  <p:sldIdLst>
    <p:sldId id="258" r:id="rId2"/>
    <p:sldId id="256" r:id="rId3"/>
    <p:sldId id="257" r:id="rId4"/>
    <p:sldId id="266" r:id="rId5"/>
    <p:sldId id="264" r:id="rId6"/>
    <p:sldId id="259" r:id="rId7"/>
    <p:sldId id="265" r:id="rId8"/>
    <p:sldId id="260" r:id="rId9"/>
    <p:sldId id="261" r:id="rId10"/>
    <p:sldId id="262" r:id="rId11"/>
    <p:sldId id="267" r:id="rId12"/>
    <p:sldId id="263" r:id="rId13"/>
    <p:sldId id="270" r:id="rId14"/>
    <p:sldId id="271" r:id="rId15"/>
    <p:sldId id="272" r:id="rId16"/>
    <p:sldId id="273" r:id="rId17"/>
    <p:sldId id="274" r:id="rId18"/>
    <p:sldId id="276" r:id="rId19"/>
    <p:sldId id="277" r:id="rId20"/>
    <p:sldId id="268" r:id="rId21"/>
  </p:sldIdLst>
  <p:sldSz cx="12192000" cy="6858000"/>
  <p:notesSz cx="6858000" cy="9144000"/>
  <p:defaultTextStyle>
    <a:defPPr rtl="0">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C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notesViewPr>
    <p:cSldViewPr snapToGrid="0">
      <p:cViewPr varScale="1">
        <p:scale>
          <a:sx n="89" d="100"/>
          <a:sy n="89" d="100"/>
        </p:scale>
        <p:origin x="374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E317CDC8-7E04-469E-89F9-5E3187B84C1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164861A-E35E-47EF-A5ED-41FCE506759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E1C690-A9DF-4A97-9A11-96DE9C2E4D6B}" type="datetime1">
              <a:rPr lang="nl-NL" smtClean="0"/>
              <a:t>16-3-2023</a:t>
            </a:fld>
            <a:endParaRPr lang="nl-NL"/>
          </a:p>
        </p:txBody>
      </p:sp>
      <p:sp>
        <p:nvSpPr>
          <p:cNvPr id="4" name="Tijdelijke aanduiding voor voettekst 3">
            <a:extLst>
              <a:ext uri="{FF2B5EF4-FFF2-40B4-BE49-F238E27FC236}">
                <a16:creationId xmlns:a16="http://schemas.microsoft.com/office/drawing/2014/main" id="{E76FFFCA-04FF-46ED-8E74-62D6BF87CC2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1415E6B1-EE9C-4108-B8F6-43944F33AC1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4E06759-F8EF-415E-BAAD-3783F6210516}" type="slidenum">
              <a:rPr lang="nl-NL" smtClean="0"/>
              <a:t>‹nr.›</a:t>
            </a:fld>
            <a:endParaRPr lang="nl-NL"/>
          </a:p>
        </p:txBody>
      </p:sp>
    </p:spTree>
    <p:extLst>
      <p:ext uri="{BB962C8B-B14F-4D97-AF65-F5344CB8AC3E}">
        <p14:creationId xmlns:p14="http://schemas.microsoft.com/office/powerpoint/2010/main" val="17447679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EDE23B03-4F94-4B4F-A863-26C8638A531F}" type="datetime1">
              <a:rPr lang="nl-NL" noProof="0" smtClean="0"/>
              <a:t>16-3-2023</a:t>
            </a:fld>
            <a:endParaRPr lang="nl-NL" noProof="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051351B-2C5D-457B-ABE5-B64DBC7BD410}" type="slidenum">
              <a:rPr lang="nl-NL" noProof="0" smtClean="0"/>
              <a:t>‹nr.›</a:t>
            </a:fld>
            <a:endParaRPr lang="nl-NL" noProof="0"/>
          </a:p>
        </p:txBody>
      </p:sp>
    </p:spTree>
    <p:extLst>
      <p:ext uri="{BB962C8B-B14F-4D97-AF65-F5344CB8AC3E}">
        <p14:creationId xmlns:p14="http://schemas.microsoft.com/office/powerpoint/2010/main" val="20270009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r>
              <a:rPr lang="nl-NL"/>
              <a:t>Deze kunnen worden gewijzigd zodat ze overeenkomen met bepaalde regels van uw school. </a:t>
            </a:r>
          </a:p>
        </p:txBody>
      </p:sp>
      <p:sp>
        <p:nvSpPr>
          <p:cNvPr id="4" name="Tijdelijke aanduiding voor dianummer 3"/>
          <p:cNvSpPr>
            <a:spLocks noGrp="1"/>
          </p:cNvSpPr>
          <p:nvPr>
            <p:ph type="sldNum" sz="quarter" idx="10"/>
          </p:nvPr>
        </p:nvSpPr>
        <p:spPr/>
        <p:txBody>
          <a:bodyPr rtlCol="0"/>
          <a:lstStyle/>
          <a:p>
            <a:pPr rtl="0"/>
            <a:fld id="{C051351B-2C5D-457B-ABE5-B64DBC7BD410}" type="slidenum">
              <a:rPr lang="nl-NL" smtClean="0"/>
              <a:t>2</a:t>
            </a:fld>
            <a:endParaRPr lang="nl-NL"/>
          </a:p>
        </p:txBody>
      </p:sp>
    </p:spTree>
    <p:extLst>
      <p:ext uri="{BB962C8B-B14F-4D97-AF65-F5344CB8AC3E}">
        <p14:creationId xmlns:p14="http://schemas.microsoft.com/office/powerpoint/2010/main" val="3519045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4F742DA-C259-154D-A23C-80A4A0480180}" type="slidenum">
              <a:rPr lang="nl-NL" smtClean="0"/>
              <a:t>14</a:t>
            </a:fld>
            <a:endParaRPr lang="nl-NL"/>
          </a:p>
        </p:txBody>
      </p:sp>
    </p:spTree>
    <p:extLst>
      <p:ext uri="{BB962C8B-B14F-4D97-AF65-F5344CB8AC3E}">
        <p14:creationId xmlns:p14="http://schemas.microsoft.com/office/powerpoint/2010/main" val="3085277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4F742DA-C259-154D-A23C-80A4A0480180}" type="slidenum">
              <a:rPr lang="nl-NL" smtClean="0"/>
              <a:t>15</a:t>
            </a:fld>
            <a:endParaRPr lang="nl-NL"/>
          </a:p>
        </p:txBody>
      </p:sp>
    </p:spTree>
    <p:extLst>
      <p:ext uri="{BB962C8B-B14F-4D97-AF65-F5344CB8AC3E}">
        <p14:creationId xmlns:p14="http://schemas.microsoft.com/office/powerpoint/2010/main" val="2078983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4F742DA-C259-154D-A23C-80A4A0480180}" type="slidenum">
              <a:rPr lang="nl-NL" smtClean="0"/>
              <a:t>16</a:t>
            </a:fld>
            <a:endParaRPr lang="nl-NL"/>
          </a:p>
        </p:txBody>
      </p:sp>
    </p:spTree>
    <p:extLst>
      <p:ext uri="{BB962C8B-B14F-4D97-AF65-F5344CB8AC3E}">
        <p14:creationId xmlns:p14="http://schemas.microsoft.com/office/powerpoint/2010/main" val="890345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4F742DA-C259-154D-A23C-80A4A0480180}" type="slidenum">
              <a:rPr lang="nl-NL" smtClean="0"/>
              <a:t>17</a:t>
            </a:fld>
            <a:endParaRPr lang="nl-NL"/>
          </a:p>
        </p:txBody>
      </p:sp>
    </p:spTree>
    <p:extLst>
      <p:ext uri="{BB962C8B-B14F-4D97-AF65-F5344CB8AC3E}">
        <p14:creationId xmlns:p14="http://schemas.microsoft.com/office/powerpoint/2010/main" val="709621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4F742DA-C259-154D-A23C-80A4A0480180}" type="slidenum">
              <a:rPr lang="nl-NL" smtClean="0"/>
              <a:t>18</a:t>
            </a:fld>
            <a:endParaRPr lang="nl-NL"/>
          </a:p>
        </p:txBody>
      </p:sp>
    </p:spTree>
    <p:extLst>
      <p:ext uri="{BB962C8B-B14F-4D97-AF65-F5344CB8AC3E}">
        <p14:creationId xmlns:p14="http://schemas.microsoft.com/office/powerpoint/2010/main" val="2499664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hthoek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ctrTitle" hasCustomPrompt="1"/>
          </p:nvPr>
        </p:nvSpPr>
        <p:spPr>
          <a:xfrm>
            <a:off x="365759" y="2166364"/>
            <a:ext cx="11471565" cy="1739347"/>
          </a:xfrm>
        </p:spPr>
        <p:txBody>
          <a:bodyPr tIns="45720" bIns="45720" rtlCol="0" anchor="ctr">
            <a:normAutofit/>
          </a:bodyPr>
          <a:lstStyle>
            <a:lvl1pPr algn="ctr">
              <a:lnSpc>
                <a:spcPct val="80000"/>
              </a:lnSpc>
              <a:defRPr sz="6000" spc="150" baseline="0"/>
            </a:lvl1pPr>
          </a:lstStyle>
          <a:p>
            <a:pPr rtl="0"/>
            <a:r>
              <a:rPr lang="nl-NL" noProof="0"/>
              <a:t>Klik om de titelstijl van het model te bewerken</a:t>
            </a:r>
          </a:p>
        </p:txBody>
      </p:sp>
      <p:sp>
        <p:nvSpPr>
          <p:cNvPr id="3" name="Subtitel 2"/>
          <p:cNvSpPr>
            <a:spLocks noGrp="1"/>
          </p:cNvSpPr>
          <p:nvPr>
            <p:ph type="subTitle" idx="1" hasCustomPrompt="1"/>
          </p:nvPr>
        </p:nvSpPr>
        <p:spPr>
          <a:xfrm>
            <a:off x="1524000" y="3996250"/>
            <a:ext cx="9144000" cy="1309255"/>
          </a:xfrm>
        </p:spPr>
        <p:txBody>
          <a:bodyPr rtlCol="0">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nl-NL" noProof="0"/>
              <a:t>Klik om de subtitelstijl van het model te bewerken</a:t>
            </a:r>
          </a:p>
        </p:txBody>
      </p:sp>
      <p:sp>
        <p:nvSpPr>
          <p:cNvPr id="4" name="Tijdelijke aanduiding voor datum 3"/>
          <p:cNvSpPr>
            <a:spLocks noGrp="1"/>
          </p:cNvSpPr>
          <p:nvPr>
            <p:ph type="dt" sz="half" idx="10"/>
          </p:nvPr>
        </p:nvSpPr>
        <p:spPr/>
        <p:txBody>
          <a:bodyPr rtlCol="0"/>
          <a:lstStyle/>
          <a:p>
            <a:pPr rtl="0"/>
            <a:fld id="{DF589AA3-B57D-4B46-BCA4-4F71A7576258}" type="datetime1">
              <a:rPr lang="nl-NL" noProof="0" smtClean="0"/>
              <a:t>16-3-2023</a:t>
            </a:fld>
            <a:endParaRPr lang="nl-NL" noProof="0"/>
          </a:p>
        </p:txBody>
      </p:sp>
      <p:sp>
        <p:nvSpPr>
          <p:cNvPr id="5" name="Tijdelijke aanduiding voor voettekst 4"/>
          <p:cNvSpPr>
            <a:spLocks noGrp="1"/>
          </p:cNvSpPr>
          <p:nvPr>
            <p:ph type="ftr" sz="quarter" idx="11"/>
          </p:nvPr>
        </p:nvSpPr>
        <p:spPr/>
        <p:txBody>
          <a:bodyPr rtlCol="0"/>
          <a:lstStyle/>
          <a:p>
            <a:pPr rtl="0"/>
            <a:endParaRPr lang="nl-NL" noProof="0"/>
          </a:p>
        </p:txBody>
      </p:sp>
      <p:sp>
        <p:nvSpPr>
          <p:cNvPr id="6" name="Tijdelijke aanduiding voor dianummer 5"/>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31232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verticale tekst 2"/>
          <p:cNvSpPr>
            <a:spLocks noGrp="1"/>
          </p:cNvSpPr>
          <p:nvPr>
            <p:ph type="body" orient="vert" idx="1" hasCustomPrompt="1"/>
          </p:nvPr>
        </p:nvSpPr>
        <p:spPr/>
        <p:txBody>
          <a:bodyPr vert="eaVert"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p:cNvSpPr>
            <a:spLocks noGrp="1"/>
          </p:cNvSpPr>
          <p:nvPr>
            <p:ph type="dt" sz="half" idx="10"/>
          </p:nvPr>
        </p:nvSpPr>
        <p:spPr/>
        <p:txBody>
          <a:bodyPr rtlCol="0"/>
          <a:lstStyle/>
          <a:p>
            <a:pPr rtl="0"/>
            <a:fld id="{E1685678-B6F4-4F49-BA0B-E8A948A6C1AB}" type="datetime1">
              <a:rPr lang="nl-NL" noProof="0" smtClean="0"/>
              <a:t>16-3-2023</a:t>
            </a:fld>
            <a:endParaRPr lang="nl-NL" noProof="0"/>
          </a:p>
        </p:txBody>
      </p:sp>
      <p:sp>
        <p:nvSpPr>
          <p:cNvPr id="5" name="Tijdelijke aanduiding voor voettekst 4"/>
          <p:cNvSpPr>
            <a:spLocks noGrp="1"/>
          </p:cNvSpPr>
          <p:nvPr>
            <p:ph type="ftr" sz="quarter" idx="11"/>
          </p:nvPr>
        </p:nvSpPr>
        <p:spPr/>
        <p:txBody>
          <a:bodyPr rtlCol="0"/>
          <a:lstStyle/>
          <a:p>
            <a:pPr rtl="0"/>
            <a:endParaRPr lang="nl-NL" noProof="0"/>
          </a:p>
        </p:txBody>
      </p:sp>
      <p:sp>
        <p:nvSpPr>
          <p:cNvPr id="6" name="Tijdelijke aanduiding voor dianummer 5"/>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945427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hthoek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e titel 1"/>
          <p:cNvSpPr>
            <a:spLocks noGrp="1"/>
          </p:cNvSpPr>
          <p:nvPr>
            <p:ph type="title" orient="vert" hasCustomPrompt="1"/>
          </p:nvPr>
        </p:nvSpPr>
        <p:spPr>
          <a:xfrm>
            <a:off x="9160624" y="274638"/>
            <a:ext cx="2402380" cy="5897562"/>
          </a:xfrm>
        </p:spPr>
        <p:txBody>
          <a:bodyPr vert="eaVert" rtlCol="0"/>
          <a:lstStyle/>
          <a:p>
            <a:pPr rtl="0"/>
            <a:r>
              <a:rPr lang="nl-NL" noProof="0"/>
              <a:t>Klik om de titelstijl van het model te bewerken</a:t>
            </a:r>
          </a:p>
        </p:txBody>
      </p:sp>
      <p:sp>
        <p:nvSpPr>
          <p:cNvPr id="3" name="Tijdelijke aanduiding voor verticale tekst 2"/>
          <p:cNvSpPr>
            <a:spLocks noGrp="1"/>
          </p:cNvSpPr>
          <p:nvPr>
            <p:ph type="body" orient="vert" idx="1" hasCustomPrompt="1"/>
          </p:nvPr>
        </p:nvSpPr>
        <p:spPr>
          <a:xfrm>
            <a:off x="838199" y="274638"/>
            <a:ext cx="7973291" cy="5897562"/>
          </a:xfrm>
        </p:spPr>
        <p:txBody>
          <a:bodyPr vert="eaVert"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p:cNvSpPr>
            <a:spLocks noGrp="1"/>
          </p:cNvSpPr>
          <p:nvPr>
            <p:ph type="dt" sz="half" idx="10"/>
          </p:nvPr>
        </p:nvSpPr>
        <p:spPr>
          <a:xfrm>
            <a:off x="838200" y="6422854"/>
            <a:ext cx="2743196" cy="365125"/>
          </a:xfrm>
        </p:spPr>
        <p:txBody>
          <a:bodyPr rtlCol="0"/>
          <a:lstStyle/>
          <a:p>
            <a:pPr rtl="0"/>
            <a:fld id="{30DBCEB7-83DA-43C3-8CB7-472D25EA5419}" type="datetime1">
              <a:rPr lang="nl-NL" noProof="0" smtClean="0"/>
              <a:t>16-3-2023</a:t>
            </a:fld>
            <a:endParaRPr lang="nl-NL" noProof="0"/>
          </a:p>
        </p:txBody>
      </p:sp>
      <p:sp>
        <p:nvSpPr>
          <p:cNvPr id="5" name="Tijdelijke aanduiding voor voettekst 4"/>
          <p:cNvSpPr>
            <a:spLocks noGrp="1"/>
          </p:cNvSpPr>
          <p:nvPr>
            <p:ph type="ftr" sz="quarter" idx="11"/>
          </p:nvPr>
        </p:nvSpPr>
        <p:spPr>
          <a:xfrm>
            <a:off x="3776135" y="6422854"/>
            <a:ext cx="4279669" cy="365125"/>
          </a:xfrm>
        </p:spPr>
        <p:txBody>
          <a:bodyPr rtlCol="0"/>
          <a:lstStyle/>
          <a:p>
            <a:pPr rtl="0"/>
            <a:endParaRPr lang="nl-NL" noProof="0"/>
          </a:p>
        </p:txBody>
      </p:sp>
      <p:sp>
        <p:nvSpPr>
          <p:cNvPr id="6" name="Tijdelijke aanduiding voor dianummer 5"/>
          <p:cNvSpPr>
            <a:spLocks noGrp="1"/>
          </p:cNvSpPr>
          <p:nvPr>
            <p:ph type="sldNum" sz="quarter" idx="12"/>
          </p:nvPr>
        </p:nvSpPr>
        <p:spPr>
          <a:xfrm>
            <a:off x="8073048" y="6422854"/>
            <a:ext cx="879759" cy="365125"/>
          </a:xfrm>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1101354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inhoud 2"/>
          <p:cNvSpPr>
            <a:spLocks noGrp="1"/>
          </p:cNvSpPr>
          <p:nvPr>
            <p:ph idx="1" hasCustomPrompt="1"/>
          </p:nvPr>
        </p:nvSpPr>
        <p:spPr/>
        <p:txBody>
          <a:bodyPr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p:cNvSpPr>
            <a:spLocks noGrp="1"/>
          </p:cNvSpPr>
          <p:nvPr>
            <p:ph type="dt" sz="half" idx="10"/>
          </p:nvPr>
        </p:nvSpPr>
        <p:spPr/>
        <p:txBody>
          <a:bodyPr rtlCol="0"/>
          <a:lstStyle/>
          <a:p>
            <a:pPr rtl="0"/>
            <a:fld id="{949FE3D0-5CCB-455D-89EA-D08B076C98D6}" type="datetime1">
              <a:rPr lang="nl-NL" noProof="0" smtClean="0"/>
              <a:t>16-3-2023</a:t>
            </a:fld>
            <a:endParaRPr lang="nl-NL" noProof="0"/>
          </a:p>
        </p:txBody>
      </p:sp>
      <p:sp>
        <p:nvSpPr>
          <p:cNvPr id="5" name="Tijdelijke aanduiding voor voettekst 4"/>
          <p:cNvSpPr>
            <a:spLocks noGrp="1"/>
          </p:cNvSpPr>
          <p:nvPr>
            <p:ph type="ftr" sz="quarter" idx="11"/>
          </p:nvPr>
        </p:nvSpPr>
        <p:spPr/>
        <p:txBody>
          <a:bodyPr rtlCol="0"/>
          <a:lstStyle/>
          <a:p>
            <a:pPr rtl="0"/>
            <a:endParaRPr lang="nl-NL" noProof="0"/>
          </a:p>
        </p:txBody>
      </p:sp>
      <p:sp>
        <p:nvSpPr>
          <p:cNvPr id="6" name="Tijdelijke aanduiding voor dianummer 5"/>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2367582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1"/>
      </p:bgRef>
    </p:bg>
    <p:spTree>
      <p:nvGrpSpPr>
        <p:cNvPr id="1" name=""/>
        <p:cNvGrpSpPr/>
        <p:nvPr/>
      </p:nvGrpSpPr>
      <p:grpSpPr>
        <a:xfrm>
          <a:off x="0" y="0"/>
          <a:ext cx="0" cy="0"/>
          <a:chOff x="0" y="0"/>
          <a:chExt cx="0" cy="0"/>
        </a:xfrm>
      </p:grpSpPr>
      <p:sp>
        <p:nvSpPr>
          <p:cNvPr id="7" name="Rechthoek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833191" y="2208879"/>
            <a:ext cx="10515600" cy="1676400"/>
          </a:xfrm>
        </p:spPr>
        <p:txBody>
          <a:bodyPr rtlCol="0" anchor="ctr">
            <a:noAutofit/>
          </a:bodyPr>
          <a:lstStyle>
            <a:lvl1pPr algn="ctr">
              <a:lnSpc>
                <a:spcPct val="80000"/>
              </a:lnSpc>
              <a:defRPr sz="6000" b="0" spc="150" baseline="0">
                <a:solidFill>
                  <a:schemeClr val="bg1"/>
                </a:solidFill>
              </a:defRPr>
            </a:lvl1pPr>
          </a:lstStyle>
          <a:p>
            <a:pPr rtl="0"/>
            <a:r>
              <a:rPr lang="nl-NL" noProof="0"/>
              <a:t>Klik om de titelstijl van het model te bewerken</a:t>
            </a:r>
          </a:p>
        </p:txBody>
      </p:sp>
      <p:sp>
        <p:nvSpPr>
          <p:cNvPr id="3" name="Tijdelijke aanduiding voor tekst 2"/>
          <p:cNvSpPr>
            <a:spLocks noGrp="1"/>
          </p:cNvSpPr>
          <p:nvPr>
            <p:ph type="body" idx="1" hasCustomPrompt="1"/>
          </p:nvPr>
        </p:nvSpPr>
        <p:spPr>
          <a:xfrm>
            <a:off x="833191" y="4010334"/>
            <a:ext cx="10515600" cy="1174639"/>
          </a:xfrm>
        </p:spPr>
        <p:txBody>
          <a:bodyPr rtlCol="0"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nl-NL" noProof="0"/>
              <a:t>Tekststijlen van het model bewerken</a:t>
            </a:r>
          </a:p>
        </p:txBody>
      </p:sp>
      <p:sp>
        <p:nvSpPr>
          <p:cNvPr id="4" name="Tijdelijke aanduiding voor datum 3"/>
          <p:cNvSpPr>
            <a:spLocks noGrp="1"/>
          </p:cNvSpPr>
          <p:nvPr>
            <p:ph type="dt" sz="half" idx="10"/>
          </p:nvPr>
        </p:nvSpPr>
        <p:spPr/>
        <p:txBody>
          <a:bodyPr rtlCol="0"/>
          <a:lstStyle>
            <a:lvl1pPr>
              <a:defRPr>
                <a:solidFill>
                  <a:schemeClr val="tx2"/>
                </a:solidFill>
              </a:defRPr>
            </a:lvl1pPr>
          </a:lstStyle>
          <a:p>
            <a:pPr rtl="0"/>
            <a:fld id="{F1ABC6B4-E8D9-4F94-B349-CEF6853C0D2D}" type="datetime1">
              <a:rPr lang="nl-NL" noProof="0" smtClean="0"/>
              <a:t>16-3-2023</a:t>
            </a:fld>
            <a:endParaRPr lang="nl-NL" noProof="0"/>
          </a:p>
        </p:txBody>
      </p:sp>
      <p:sp>
        <p:nvSpPr>
          <p:cNvPr id="5" name="Tijdelijke aanduiding voor voettekst 4"/>
          <p:cNvSpPr>
            <a:spLocks noGrp="1"/>
          </p:cNvSpPr>
          <p:nvPr>
            <p:ph type="ftr" sz="quarter" idx="11"/>
          </p:nvPr>
        </p:nvSpPr>
        <p:spPr/>
        <p:txBody>
          <a:bodyPr rtlCol="0"/>
          <a:lstStyle>
            <a:lvl1pPr>
              <a:defRPr>
                <a:solidFill>
                  <a:schemeClr val="tx2"/>
                </a:solidFill>
              </a:defRPr>
            </a:lvl1pPr>
          </a:lstStyle>
          <a:p>
            <a:pPr rtl="0"/>
            <a:endParaRPr lang="nl-NL" noProof="0"/>
          </a:p>
        </p:txBody>
      </p:sp>
      <p:sp>
        <p:nvSpPr>
          <p:cNvPr id="6" name="Tijdelijke aanduiding voor dianummer 5"/>
          <p:cNvSpPr>
            <a:spLocks noGrp="1"/>
          </p:cNvSpPr>
          <p:nvPr>
            <p:ph type="sldNum" sz="quarter" idx="12"/>
          </p:nvPr>
        </p:nvSpPr>
        <p:spPr/>
        <p:txBody>
          <a:bodyPr rtlCol="0"/>
          <a:lstStyle>
            <a:lvl1pPr>
              <a:defRPr>
                <a:solidFill>
                  <a:schemeClr val="tx2"/>
                </a:solidFill>
              </a:defRPr>
            </a:lvl1pPr>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399760607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el 7"/>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inhoud 2"/>
          <p:cNvSpPr>
            <a:spLocks noGrp="1"/>
          </p:cNvSpPr>
          <p:nvPr>
            <p:ph sz="half" idx="1" hasCustomPrompt="1"/>
          </p:nvPr>
        </p:nvSpPr>
        <p:spPr>
          <a:xfrm>
            <a:off x="1205344" y="2011680"/>
            <a:ext cx="4754880" cy="420624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inhoud 3"/>
          <p:cNvSpPr>
            <a:spLocks noGrp="1"/>
          </p:cNvSpPr>
          <p:nvPr>
            <p:ph sz="half" idx="2" hasCustomPrompt="1"/>
          </p:nvPr>
        </p:nvSpPr>
        <p:spPr>
          <a:xfrm>
            <a:off x="6230391" y="2011680"/>
            <a:ext cx="4754880" cy="420624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datum 4"/>
          <p:cNvSpPr>
            <a:spLocks noGrp="1"/>
          </p:cNvSpPr>
          <p:nvPr>
            <p:ph type="dt" sz="half" idx="10"/>
          </p:nvPr>
        </p:nvSpPr>
        <p:spPr/>
        <p:txBody>
          <a:bodyPr rtlCol="0"/>
          <a:lstStyle/>
          <a:p>
            <a:pPr rtl="0"/>
            <a:fld id="{4E947FE3-16CA-4889-ADFC-2B9772865DCF}" type="datetime1">
              <a:rPr lang="nl-NL" noProof="0" smtClean="0"/>
              <a:t>16-3-2023</a:t>
            </a:fld>
            <a:endParaRPr lang="nl-NL" noProof="0"/>
          </a:p>
        </p:txBody>
      </p:sp>
      <p:sp>
        <p:nvSpPr>
          <p:cNvPr id="6" name="Tijdelijke aanduiding voor voettekst 5"/>
          <p:cNvSpPr>
            <a:spLocks noGrp="1"/>
          </p:cNvSpPr>
          <p:nvPr>
            <p:ph type="ftr" sz="quarter" idx="11"/>
          </p:nvPr>
        </p:nvSpPr>
        <p:spPr/>
        <p:txBody>
          <a:bodyPr rtlCol="0"/>
          <a:lstStyle/>
          <a:p>
            <a:pPr rtl="0"/>
            <a:endParaRPr lang="nl-NL" noProof="0"/>
          </a:p>
        </p:txBody>
      </p:sp>
      <p:sp>
        <p:nvSpPr>
          <p:cNvPr id="7" name="Tijdelijke aanduiding voor dianummer 6"/>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256601649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el 9"/>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tekst 2"/>
          <p:cNvSpPr>
            <a:spLocks noGrp="1"/>
          </p:cNvSpPr>
          <p:nvPr>
            <p:ph type="body" idx="1" hasCustomPrompt="1"/>
          </p:nvPr>
        </p:nvSpPr>
        <p:spPr>
          <a:xfrm>
            <a:off x="1207008" y="1913470"/>
            <a:ext cx="4754880" cy="743094"/>
          </a:xfrm>
        </p:spPr>
        <p:txBody>
          <a:bodyPr rtlCol="0"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Tekststijlen van het model bewerken</a:t>
            </a:r>
          </a:p>
        </p:txBody>
      </p:sp>
      <p:sp>
        <p:nvSpPr>
          <p:cNvPr id="4" name="Tijdelijke aanduiding voor inhoud 3"/>
          <p:cNvSpPr>
            <a:spLocks noGrp="1"/>
          </p:cNvSpPr>
          <p:nvPr>
            <p:ph sz="half" idx="2" hasCustomPrompt="1"/>
          </p:nvPr>
        </p:nvSpPr>
        <p:spPr>
          <a:xfrm>
            <a:off x="1207008" y="2656566"/>
            <a:ext cx="4754880" cy="356616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5" name="Tijdelijke aanduiding voor tekst 4"/>
          <p:cNvSpPr>
            <a:spLocks noGrp="1"/>
          </p:cNvSpPr>
          <p:nvPr>
            <p:ph type="body" sz="quarter" idx="3" hasCustomPrompt="1"/>
          </p:nvPr>
        </p:nvSpPr>
        <p:spPr>
          <a:xfrm>
            <a:off x="6231230" y="1913470"/>
            <a:ext cx="4754880" cy="743094"/>
          </a:xfrm>
        </p:spPr>
        <p:txBody>
          <a:bodyPr rtlCol="0"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Tekststijlen van het model bewerken</a:t>
            </a:r>
          </a:p>
        </p:txBody>
      </p:sp>
      <p:sp>
        <p:nvSpPr>
          <p:cNvPr id="6" name="Tijdelijke aanduiding voor inhoud 5"/>
          <p:cNvSpPr>
            <a:spLocks noGrp="1"/>
          </p:cNvSpPr>
          <p:nvPr>
            <p:ph sz="quarter" idx="4" hasCustomPrompt="1"/>
          </p:nvPr>
        </p:nvSpPr>
        <p:spPr>
          <a:xfrm>
            <a:off x="6231230" y="2656564"/>
            <a:ext cx="4754880" cy="356616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7" name="Tijdelijke aanduiding voor datum 6"/>
          <p:cNvSpPr>
            <a:spLocks noGrp="1"/>
          </p:cNvSpPr>
          <p:nvPr>
            <p:ph type="dt" sz="half" idx="10"/>
          </p:nvPr>
        </p:nvSpPr>
        <p:spPr/>
        <p:txBody>
          <a:bodyPr rtlCol="0"/>
          <a:lstStyle/>
          <a:p>
            <a:pPr rtl="0"/>
            <a:fld id="{64C4E616-7AF5-4A9B-87BB-7080498E3228}" type="datetime1">
              <a:rPr lang="nl-NL" noProof="0" smtClean="0"/>
              <a:t>16-3-2023</a:t>
            </a:fld>
            <a:endParaRPr lang="nl-NL" noProof="0"/>
          </a:p>
        </p:txBody>
      </p:sp>
      <p:sp>
        <p:nvSpPr>
          <p:cNvPr id="8" name="Tijdelijke aanduiding voor voettekst 7"/>
          <p:cNvSpPr>
            <a:spLocks noGrp="1"/>
          </p:cNvSpPr>
          <p:nvPr>
            <p:ph type="ftr" sz="quarter" idx="11"/>
          </p:nvPr>
        </p:nvSpPr>
        <p:spPr/>
        <p:txBody>
          <a:bodyPr rtlCol="0"/>
          <a:lstStyle/>
          <a:p>
            <a:pPr rtl="0"/>
            <a:endParaRPr lang="nl-NL" noProof="0"/>
          </a:p>
        </p:txBody>
      </p:sp>
      <p:sp>
        <p:nvSpPr>
          <p:cNvPr id="9" name="Tijdelijke aanduiding voor dianummer 8"/>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64065215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datum 2"/>
          <p:cNvSpPr>
            <a:spLocks noGrp="1"/>
          </p:cNvSpPr>
          <p:nvPr>
            <p:ph type="dt" sz="half" idx="10"/>
          </p:nvPr>
        </p:nvSpPr>
        <p:spPr/>
        <p:txBody>
          <a:bodyPr rtlCol="0"/>
          <a:lstStyle/>
          <a:p>
            <a:pPr rtl="0"/>
            <a:fld id="{7EF77DEF-82F8-46B0-974D-A7C019A50E4B}" type="datetime1">
              <a:rPr lang="nl-NL" noProof="0" smtClean="0"/>
              <a:t>16-3-2023</a:t>
            </a:fld>
            <a:endParaRPr lang="nl-NL" noProof="0"/>
          </a:p>
        </p:txBody>
      </p:sp>
      <p:sp>
        <p:nvSpPr>
          <p:cNvPr id="4" name="Tijdelijke aanduiding voor voettekst 3"/>
          <p:cNvSpPr>
            <a:spLocks noGrp="1"/>
          </p:cNvSpPr>
          <p:nvPr>
            <p:ph type="ftr" sz="quarter" idx="11"/>
          </p:nvPr>
        </p:nvSpPr>
        <p:spPr/>
        <p:txBody>
          <a:bodyPr rtlCol="0"/>
          <a:lstStyle/>
          <a:p>
            <a:pPr rtl="0"/>
            <a:endParaRPr lang="nl-NL" noProof="0"/>
          </a:p>
        </p:txBody>
      </p:sp>
      <p:sp>
        <p:nvSpPr>
          <p:cNvPr id="5" name="Tijdelijke aanduiding voor dianummer 4"/>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1656017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rtlCol="0"/>
          <a:lstStyle/>
          <a:p>
            <a:pPr rtl="0"/>
            <a:fld id="{F6584CD9-EA98-46EC-B6F0-58606384D779}" type="datetime1">
              <a:rPr lang="nl-NL" noProof="0" smtClean="0"/>
              <a:t>16-3-2023</a:t>
            </a:fld>
            <a:endParaRPr lang="nl-NL" noProof="0"/>
          </a:p>
        </p:txBody>
      </p:sp>
      <p:sp>
        <p:nvSpPr>
          <p:cNvPr id="3" name="Tijdelijke aanduiding voor voettekst 2"/>
          <p:cNvSpPr>
            <a:spLocks noGrp="1"/>
          </p:cNvSpPr>
          <p:nvPr>
            <p:ph type="ftr" sz="quarter" idx="11"/>
          </p:nvPr>
        </p:nvSpPr>
        <p:spPr/>
        <p:txBody>
          <a:bodyPr rtlCol="0"/>
          <a:lstStyle/>
          <a:p>
            <a:pPr rtl="0"/>
            <a:endParaRPr lang="nl-NL" noProof="0"/>
          </a:p>
        </p:txBody>
      </p:sp>
      <p:sp>
        <p:nvSpPr>
          <p:cNvPr id="4" name="Tijdelijke aanduiding voor dianummer 3"/>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407269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el 7"/>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inhoud 2"/>
          <p:cNvSpPr>
            <a:spLocks noGrp="1"/>
          </p:cNvSpPr>
          <p:nvPr>
            <p:ph idx="1" hasCustomPrompt="1"/>
          </p:nvPr>
        </p:nvSpPr>
        <p:spPr>
          <a:xfrm>
            <a:off x="1207008" y="2120054"/>
            <a:ext cx="6126480" cy="4114800"/>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tekst 3"/>
          <p:cNvSpPr>
            <a:spLocks noGrp="1"/>
          </p:cNvSpPr>
          <p:nvPr>
            <p:ph type="body" sz="half" idx="2" hasCustomPrompt="1"/>
          </p:nvPr>
        </p:nvSpPr>
        <p:spPr>
          <a:xfrm>
            <a:off x="7789023" y="2147486"/>
            <a:ext cx="3200400" cy="3432319"/>
          </a:xfrm>
        </p:spPr>
        <p:txBody>
          <a:bodyPr rtlCol="0">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noProof="0"/>
              <a:t>Tekststijlen van het model bewerken</a:t>
            </a:r>
          </a:p>
        </p:txBody>
      </p:sp>
      <p:sp>
        <p:nvSpPr>
          <p:cNvPr id="5" name="Tijdelijke aanduiding voor datum 4"/>
          <p:cNvSpPr>
            <a:spLocks noGrp="1"/>
          </p:cNvSpPr>
          <p:nvPr>
            <p:ph type="dt" sz="half" idx="10"/>
          </p:nvPr>
        </p:nvSpPr>
        <p:spPr/>
        <p:txBody>
          <a:bodyPr rtlCol="0"/>
          <a:lstStyle/>
          <a:p>
            <a:pPr rtl="0"/>
            <a:fld id="{559C292D-ACE1-48AE-83D3-25EC8FEDEE82}" type="datetime1">
              <a:rPr lang="nl-NL" noProof="0" smtClean="0"/>
              <a:t>16-3-2023</a:t>
            </a:fld>
            <a:endParaRPr lang="nl-NL" noProof="0"/>
          </a:p>
        </p:txBody>
      </p:sp>
      <p:sp>
        <p:nvSpPr>
          <p:cNvPr id="6" name="Tijdelijke aanduiding voor voettekst 5"/>
          <p:cNvSpPr>
            <a:spLocks noGrp="1"/>
          </p:cNvSpPr>
          <p:nvPr>
            <p:ph type="ftr" sz="quarter" idx="11"/>
          </p:nvPr>
        </p:nvSpPr>
        <p:spPr/>
        <p:txBody>
          <a:bodyPr rtlCol="0"/>
          <a:lstStyle/>
          <a:p>
            <a:pPr rtl="0"/>
            <a:endParaRPr lang="nl-NL" noProof="0"/>
          </a:p>
        </p:txBody>
      </p:sp>
      <p:sp>
        <p:nvSpPr>
          <p:cNvPr id="7" name="Tijdelijke aanduiding voor dianummer 6"/>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152350777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8" name="Titel 7"/>
          <p:cNvSpPr>
            <a:spLocks noGrp="1"/>
          </p:cNvSpPr>
          <p:nvPr>
            <p:ph type="title" hasCustomPrompt="1"/>
          </p:nvPr>
        </p:nvSpPr>
        <p:spPr/>
        <p:txBody>
          <a:bodyPr rtlCol="0"/>
          <a:lstStyle/>
          <a:p>
            <a:pPr rtl="0"/>
            <a:r>
              <a:rPr lang="nl-NL" noProof="0"/>
              <a:t>Klik om de titelstijl van het model te bewerken</a:t>
            </a:r>
          </a:p>
        </p:txBody>
      </p:sp>
      <p:sp>
        <p:nvSpPr>
          <p:cNvPr id="3" name="Tijdelijke aanduiding voor afbeelding 2"/>
          <p:cNvSpPr>
            <a:spLocks noGrp="1" noChangeAspect="1"/>
          </p:cNvSpPr>
          <p:nvPr>
            <p:ph type="pic" idx="1" hasCustomPrompt="1"/>
          </p:nvPr>
        </p:nvSpPr>
        <p:spPr>
          <a:xfrm>
            <a:off x="1280160" y="2211494"/>
            <a:ext cx="6126480" cy="3931920"/>
          </a:xfrm>
          <a:solidFill>
            <a:schemeClr val="tx2">
              <a:lumMod val="60000"/>
              <a:lumOff val="40000"/>
            </a:schemeClr>
          </a:solidFill>
        </p:spPr>
        <p:txBody>
          <a:bodyPr tIns="365760" rtlCol="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noProof="0"/>
              <a:t>Klik op pictogram om afbeelding toe te voegen</a:t>
            </a:r>
          </a:p>
        </p:txBody>
      </p:sp>
      <p:sp>
        <p:nvSpPr>
          <p:cNvPr id="4" name="Tijdelijke aanduiding voor tekst 3"/>
          <p:cNvSpPr>
            <a:spLocks noGrp="1"/>
          </p:cNvSpPr>
          <p:nvPr>
            <p:ph type="body" sz="half" idx="2" hasCustomPrompt="1"/>
          </p:nvPr>
        </p:nvSpPr>
        <p:spPr>
          <a:xfrm>
            <a:off x="7790688" y="2150621"/>
            <a:ext cx="3200400" cy="3429000"/>
          </a:xfrm>
        </p:spPr>
        <p:txBody>
          <a:bodyPr rtlCol="0">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noProof="0"/>
              <a:t>Tekststijlen van het model bewerken</a:t>
            </a:r>
          </a:p>
        </p:txBody>
      </p:sp>
      <p:sp>
        <p:nvSpPr>
          <p:cNvPr id="5" name="Tijdelijke aanduiding voor datum 4"/>
          <p:cNvSpPr>
            <a:spLocks noGrp="1"/>
          </p:cNvSpPr>
          <p:nvPr>
            <p:ph type="dt" sz="half" idx="10"/>
          </p:nvPr>
        </p:nvSpPr>
        <p:spPr/>
        <p:txBody>
          <a:bodyPr rtlCol="0"/>
          <a:lstStyle/>
          <a:p>
            <a:pPr rtl="0"/>
            <a:fld id="{BB51D687-B841-43EF-87D9-8E3D11890F8E}" type="datetime1">
              <a:rPr lang="nl-NL" noProof="0" smtClean="0"/>
              <a:t>16-3-2023</a:t>
            </a:fld>
            <a:endParaRPr lang="nl-NL" noProof="0"/>
          </a:p>
        </p:txBody>
      </p:sp>
      <p:sp>
        <p:nvSpPr>
          <p:cNvPr id="6" name="Tijdelijke aanduiding voor voettekst 5"/>
          <p:cNvSpPr>
            <a:spLocks noGrp="1"/>
          </p:cNvSpPr>
          <p:nvPr>
            <p:ph type="ftr" sz="quarter" idx="11"/>
          </p:nvPr>
        </p:nvSpPr>
        <p:spPr/>
        <p:txBody>
          <a:bodyPr rtlCol="0"/>
          <a:lstStyle/>
          <a:p>
            <a:pPr rtl="0"/>
            <a:endParaRPr lang="nl-NL" noProof="0"/>
          </a:p>
        </p:txBody>
      </p:sp>
      <p:sp>
        <p:nvSpPr>
          <p:cNvPr id="7" name="Tijdelijke aanduiding voor dianummer 6"/>
          <p:cNvSpPr>
            <a:spLocks noGrp="1"/>
          </p:cNvSpPr>
          <p:nvPr>
            <p:ph type="sldNum" sz="quarter" idx="12"/>
          </p:nvPr>
        </p:nvSpPr>
        <p:spPr/>
        <p:txBody>
          <a:bodyPr rtlCol="0"/>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3736791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hthoek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jdelijke aanduiding voor titel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pPr rtl="0"/>
            <a:r>
              <a:rPr lang="nl-NL" noProof="0"/>
              <a:t>Klik om de titelstijl van het model te bewerken</a:t>
            </a:r>
          </a:p>
        </p:txBody>
      </p:sp>
      <p:sp>
        <p:nvSpPr>
          <p:cNvPr id="3" name="Tijdelijke aanduiding voor tekst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rtl="0"/>
            <a:r>
              <a:rPr lang="nl-NL" noProof="0" dirty="0"/>
              <a:t>Tekststijlen van het model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4" name="Tijdelijke aanduiding voor datum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pPr rtl="0"/>
            <a:fld id="{4180203D-3612-48AE-8542-D0D57AE431DD}" type="datetime1">
              <a:rPr lang="nl-NL" noProof="0" smtClean="0"/>
              <a:t>16-3-2023</a:t>
            </a:fld>
            <a:endParaRPr lang="nl-NL" noProof="0"/>
          </a:p>
        </p:txBody>
      </p:sp>
      <p:sp>
        <p:nvSpPr>
          <p:cNvPr id="5" name="Tijdelijke aanduiding voor voettekst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pPr rtl="0"/>
            <a:endParaRPr lang="nl-NL" noProof="0"/>
          </a:p>
        </p:txBody>
      </p:sp>
      <p:sp>
        <p:nvSpPr>
          <p:cNvPr id="6" name="Tijdelijke aanduiding voor dianumm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pPr rtl="0"/>
            <a:fld id="{0079CAC6-A72B-4EF8-B465-34FA47827E7F}" type="slidenum">
              <a:rPr lang="nl-NL" noProof="0" smtClean="0"/>
              <a:t>‹nr.›</a:t>
            </a:fld>
            <a:endParaRPr lang="nl-NL" noProof="0"/>
          </a:p>
        </p:txBody>
      </p:sp>
    </p:spTree>
    <p:extLst>
      <p:ext uri="{BB962C8B-B14F-4D97-AF65-F5344CB8AC3E}">
        <p14:creationId xmlns:p14="http://schemas.microsoft.com/office/powerpoint/2010/main" val="3475944540"/>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sldNum="0"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sGGN3d9z-A8?start=210&amp;feature=oembed"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YE6-pewxj6I?feature=oembe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nsx3NM_g5zo?feature=oembed"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media 3" title="animatie 'hoe werkt een verslaving'">
            <a:hlinkClick r:id="" action="ppaction://media"/>
            <a:extLst>
              <a:ext uri="{FF2B5EF4-FFF2-40B4-BE49-F238E27FC236}">
                <a16:creationId xmlns:a16="http://schemas.microsoft.com/office/drawing/2014/main" id="{47F4D7E5-E79E-D0BF-03EA-09CCFAE725CF}"/>
              </a:ext>
            </a:extLst>
          </p:cNvPr>
          <p:cNvPicPr>
            <a:picLocks noGrp="1" noRot="1" noChangeAspect="1"/>
          </p:cNvPicPr>
          <p:nvPr>
            <p:ph idx="1"/>
            <a:videoFile r:link="rId1"/>
          </p:nvPr>
        </p:nvPicPr>
        <p:blipFill>
          <a:blip r:embed="rId3"/>
          <a:stretch>
            <a:fillRect/>
          </a:stretch>
        </p:blipFill>
        <p:spPr>
          <a:xfrm>
            <a:off x="1276173" y="676275"/>
            <a:ext cx="10212807" cy="5770563"/>
          </a:xfrm>
          <a:prstGeom prst="rect">
            <a:avLst/>
          </a:prstGeom>
        </p:spPr>
      </p:pic>
    </p:spTree>
    <p:extLst>
      <p:ext uri="{BB962C8B-B14F-4D97-AF65-F5344CB8AC3E}">
        <p14:creationId xmlns:p14="http://schemas.microsoft.com/office/powerpoint/2010/main" val="1113389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64B2B5-9A21-F9E1-557E-D6CF6B34D54A}"/>
              </a:ext>
            </a:extLst>
          </p:cNvPr>
          <p:cNvSpPr>
            <a:spLocks noGrp="1"/>
          </p:cNvSpPr>
          <p:nvPr>
            <p:ph type="title"/>
          </p:nvPr>
        </p:nvSpPr>
        <p:spPr/>
        <p:txBody>
          <a:bodyPr/>
          <a:lstStyle/>
          <a:p>
            <a:r>
              <a:rPr lang="nl-NL" dirty="0"/>
              <a:t>DSM 5</a:t>
            </a:r>
          </a:p>
        </p:txBody>
      </p:sp>
      <p:sp>
        <p:nvSpPr>
          <p:cNvPr id="3" name="Tijdelijke aanduiding voor inhoud 2">
            <a:extLst>
              <a:ext uri="{FF2B5EF4-FFF2-40B4-BE49-F238E27FC236}">
                <a16:creationId xmlns:a16="http://schemas.microsoft.com/office/drawing/2014/main" id="{5631EE6F-3206-469F-98CD-2CFB178D0596}"/>
              </a:ext>
            </a:extLst>
          </p:cNvPr>
          <p:cNvSpPr>
            <a:spLocks noGrp="1"/>
          </p:cNvSpPr>
          <p:nvPr>
            <p:ph idx="1"/>
          </p:nvPr>
        </p:nvSpPr>
        <p:spPr/>
        <p:txBody>
          <a:bodyPr/>
          <a:lstStyle/>
          <a:p>
            <a:r>
              <a:rPr lang="nl-NL" b="1" dirty="0"/>
              <a:t>Milde stoornis: </a:t>
            </a:r>
            <a:r>
              <a:rPr lang="nl-NL" dirty="0"/>
              <a:t>de cliënt voldoet aan 2 of 3 van de criteria;</a:t>
            </a:r>
          </a:p>
          <a:p>
            <a:r>
              <a:rPr lang="nl-NL" b="1" dirty="0"/>
              <a:t>Gematigde (moderate) stoornis: </a:t>
            </a:r>
            <a:r>
              <a:rPr lang="nl-NL" dirty="0"/>
              <a:t>de cliënt voldoet aan 4 of 5 van de criteria;</a:t>
            </a:r>
          </a:p>
          <a:p>
            <a:r>
              <a:rPr lang="nl-NL" b="1" dirty="0"/>
              <a:t>Ernstige stoornis: </a:t>
            </a:r>
            <a:r>
              <a:rPr lang="nl-NL" dirty="0"/>
              <a:t>de cliënt voldoet aan 6 of meer van de criteria. </a:t>
            </a:r>
          </a:p>
        </p:txBody>
      </p:sp>
    </p:spTree>
    <p:extLst>
      <p:ext uri="{BB962C8B-B14F-4D97-AF65-F5344CB8AC3E}">
        <p14:creationId xmlns:p14="http://schemas.microsoft.com/office/powerpoint/2010/main" val="3119472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E04EFA-52CD-1D95-B407-6BC3A3F1BC2C}"/>
              </a:ext>
            </a:extLst>
          </p:cNvPr>
          <p:cNvSpPr>
            <a:spLocks noGrp="1"/>
          </p:cNvSpPr>
          <p:nvPr>
            <p:ph type="title"/>
          </p:nvPr>
        </p:nvSpPr>
        <p:spPr/>
        <p:txBody>
          <a:bodyPr/>
          <a:lstStyle/>
          <a:p>
            <a:r>
              <a:rPr lang="nl-NL" dirty="0"/>
              <a:t>Hoe ontstaat een verslaving?</a:t>
            </a:r>
          </a:p>
        </p:txBody>
      </p:sp>
      <p:sp>
        <p:nvSpPr>
          <p:cNvPr id="3" name="Tijdelijke aanduiding voor inhoud 2">
            <a:extLst>
              <a:ext uri="{FF2B5EF4-FFF2-40B4-BE49-F238E27FC236}">
                <a16:creationId xmlns:a16="http://schemas.microsoft.com/office/drawing/2014/main" id="{4C1FB702-B29B-EAEE-6EA1-CA87508EA332}"/>
              </a:ext>
            </a:extLst>
          </p:cNvPr>
          <p:cNvSpPr>
            <a:spLocks noGrp="1"/>
          </p:cNvSpPr>
          <p:nvPr>
            <p:ph idx="1"/>
          </p:nvPr>
        </p:nvSpPr>
        <p:spPr/>
        <p:txBody>
          <a:bodyPr>
            <a:normAutofit lnSpcReduction="10000"/>
          </a:bodyPr>
          <a:lstStyle/>
          <a:p>
            <a:r>
              <a:rPr lang="nl-NL" b="1" dirty="0"/>
              <a:t>Verschillende verklaringsmodellen </a:t>
            </a:r>
          </a:p>
          <a:p>
            <a:pPr>
              <a:buFontTx/>
              <a:buChar char="-"/>
            </a:pPr>
            <a:r>
              <a:rPr lang="nl-NL" dirty="0"/>
              <a:t>Morele model</a:t>
            </a:r>
          </a:p>
          <a:p>
            <a:pPr>
              <a:buFontTx/>
              <a:buChar char="-"/>
            </a:pPr>
            <a:r>
              <a:rPr lang="nl-NL" dirty="0"/>
              <a:t>Farmacologische model</a:t>
            </a:r>
          </a:p>
          <a:p>
            <a:pPr>
              <a:buFontTx/>
              <a:buChar char="-"/>
            </a:pPr>
            <a:r>
              <a:rPr lang="nl-NL" dirty="0"/>
              <a:t>Psychiatrische model</a:t>
            </a:r>
          </a:p>
          <a:p>
            <a:pPr>
              <a:buFontTx/>
              <a:buChar char="-"/>
            </a:pPr>
            <a:r>
              <a:rPr lang="nl-NL" dirty="0"/>
              <a:t>Sociale model</a:t>
            </a:r>
          </a:p>
          <a:p>
            <a:pPr>
              <a:buFontTx/>
              <a:buChar char="-"/>
            </a:pPr>
            <a:r>
              <a:rPr lang="nl-NL" dirty="0"/>
              <a:t>Medisch model</a:t>
            </a:r>
          </a:p>
          <a:p>
            <a:pPr>
              <a:buFontTx/>
              <a:buChar char="-"/>
            </a:pPr>
            <a:r>
              <a:rPr lang="nl-NL" dirty="0"/>
              <a:t>Gedragstherapeutisch model</a:t>
            </a:r>
          </a:p>
          <a:p>
            <a:pPr>
              <a:buFontTx/>
              <a:buChar char="-"/>
            </a:pPr>
            <a:r>
              <a:rPr lang="nl-NL" dirty="0" err="1"/>
              <a:t>Biopsychosociaal</a:t>
            </a:r>
            <a:r>
              <a:rPr lang="nl-NL" dirty="0"/>
              <a:t> model</a:t>
            </a:r>
          </a:p>
          <a:p>
            <a:pPr>
              <a:buFontTx/>
              <a:buChar char="-"/>
            </a:pPr>
            <a:r>
              <a:rPr lang="nl-NL" dirty="0"/>
              <a:t>Hersenziektemodel</a:t>
            </a:r>
          </a:p>
          <a:p>
            <a:pPr>
              <a:buFontTx/>
              <a:buChar char="-"/>
            </a:pPr>
            <a:endParaRPr lang="nl-NL" dirty="0"/>
          </a:p>
        </p:txBody>
      </p:sp>
    </p:spTree>
    <p:extLst>
      <p:ext uri="{BB962C8B-B14F-4D97-AF65-F5344CB8AC3E}">
        <p14:creationId xmlns:p14="http://schemas.microsoft.com/office/powerpoint/2010/main" val="4201794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9B474E-BE46-8393-48CD-5C5089F40A00}"/>
              </a:ext>
            </a:extLst>
          </p:cNvPr>
          <p:cNvSpPr>
            <a:spLocks noGrp="1"/>
          </p:cNvSpPr>
          <p:nvPr>
            <p:ph type="title"/>
          </p:nvPr>
        </p:nvSpPr>
        <p:spPr/>
        <p:txBody>
          <a:bodyPr/>
          <a:lstStyle/>
          <a:p>
            <a:r>
              <a:rPr lang="nl-NL" dirty="0"/>
              <a:t>Fasen van een verslaving</a:t>
            </a:r>
          </a:p>
        </p:txBody>
      </p:sp>
      <p:sp>
        <p:nvSpPr>
          <p:cNvPr id="3" name="Tijdelijke aanduiding voor inhoud 2">
            <a:extLst>
              <a:ext uri="{FF2B5EF4-FFF2-40B4-BE49-F238E27FC236}">
                <a16:creationId xmlns:a16="http://schemas.microsoft.com/office/drawing/2014/main" id="{F23DC887-AD2B-2B12-5C3D-D0FCEAD3349A}"/>
              </a:ext>
            </a:extLst>
          </p:cNvPr>
          <p:cNvSpPr>
            <a:spLocks noGrp="1"/>
          </p:cNvSpPr>
          <p:nvPr>
            <p:ph idx="1"/>
          </p:nvPr>
        </p:nvSpPr>
        <p:spPr/>
        <p:txBody>
          <a:bodyPr>
            <a:normAutofit/>
          </a:bodyPr>
          <a:lstStyle/>
          <a:p>
            <a:r>
              <a:rPr lang="nl-NL" dirty="0"/>
              <a:t>Fase 1: Experimenteerfase</a:t>
            </a:r>
          </a:p>
          <a:p>
            <a:pPr marL="0" indent="0">
              <a:buNone/>
            </a:pPr>
            <a:r>
              <a:rPr lang="nl-NL" dirty="0"/>
              <a:t>Uit nieuwsgierigheid</a:t>
            </a:r>
          </a:p>
          <a:p>
            <a:r>
              <a:rPr lang="nl-NL" dirty="0"/>
              <a:t>Fase 2: De fase van sociaal of geïntegreerd gebruik</a:t>
            </a:r>
          </a:p>
          <a:p>
            <a:pPr marL="0" indent="0">
              <a:buNone/>
            </a:pPr>
            <a:r>
              <a:rPr lang="nl-NL" dirty="0"/>
              <a:t>Vast onderdeel</a:t>
            </a:r>
          </a:p>
          <a:p>
            <a:r>
              <a:rPr lang="nl-NL" dirty="0"/>
              <a:t>Fase 3: De fase van overmatig en schadelijk gebruik</a:t>
            </a:r>
          </a:p>
          <a:p>
            <a:pPr marL="0" indent="0">
              <a:buNone/>
            </a:pPr>
            <a:r>
              <a:rPr lang="nl-NL" dirty="0"/>
              <a:t>Speelt een grote rol in het leven</a:t>
            </a:r>
          </a:p>
          <a:p>
            <a:r>
              <a:rPr lang="nl-NL" dirty="0"/>
              <a:t>Fase 4: De verslavingsfase</a:t>
            </a:r>
          </a:p>
          <a:p>
            <a:pPr marL="0" indent="0">
              <a:buNone/>
            </a:pPr>
            <a:r>
              <a:rPr lang="nl-NL" dirty="0"/>
              <a:t>Leven wordt beheerst</a:t>
            </a:r>
          </a:p>
          <a:p>
            <a:endParaRPr lang="nl-NL" dirty="0"/>
          </a:p>
        </p:txBody>
      </p:sp>
    </p:spTree>
    <p:extLst>
      <p:ext uri="{BB962C8B-B14F-4D97-AF65-F5344CB8AC3E}">
        <p14:creationId xmlns:p14="http://schemas.microsoft.com/office/powerpoint/2010/main" val="3921063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D1547E-8056-0A09-ABFB-70E20F68E5A4}"/>
              </a:ext>
            </a:extLst>
          </p:cNvPr>
          <p:cNvSpPr>
            <a:spLocks noGrp="1"/>
          </p:cNvSpPr>
          <p:nvPr>
            <p:ph type="title"/>
          </p:nvPr>
        </p:nvSpPr>
        <p:spPr/>
        <p:txBody>
          <a:bodyPr/>
          <a:lstStyle/>
          <a:p>
            <a:r>
              <a:rPr lang="nl-NL" dirty="0"/>
              <a:t>Wat is problematisch gebruik?</a:t>
            </a:r>
          </a:p>
        </p:txBody>
      </p:sp>
      <p:sp>
        <p:nvSpPr>
          <p:cNvPr id="3" name="Tijdelijke aanduiding voor inhoud 2">
            <a:extLst>
              <a:ext uri="{FF2B5EF4-FFF2-40B4-BE49-F238E27FC236}">
                <a16:creationId xmlns:a16="http://schemas.microsoft.com/office/drawing/2014/main" id="{DB2FFC18-20F4-3969-C4D2-93DB959E62A9}"/>
              </a:ext>
            </a:extLst>
          </p:cNvPr>
          <p:cNvSpPr>
            <a:spLocks noGrp="1"/>
          </p:cNvSpPr>
          <p:nvPr>
            <p:ph idx="1"/>
          </p:nvPr>
        </p:nvSpPr>
        <p:spPr/>
        <p:txBody>
          <a:bodyPr/>
          <a:lstStyle/>
          <a:p>
            <a:pPr lvl="0"/>
            <a:r>
              <a:rPr lang="nl-NL" dirty="0"/>
              <a:t>De hoeveelheid die gebruikt wordt</a:t>
            </a:r>
            <a:endParaRPr lang="en-US" dirty="0"/>
          </a:p>
          <a:p>
            <a:pPr lvl="0"/>
            <a:r>
              <a:rPr lang="nl-NL" dirty="0"/>
              <a:t>De sociale gevolgen</a:t>
            </a:r>
            <a:endParaRPr lang="en-US" dirty="0"/>
          </a:p>
          <a:p>
            <a:pPr lvl="0"/>
            <a:r>
              <a:rPr lang="nl-NL" dirty="0"/>
              <a:t>De reden van gebruik</a:t>
            </a:r>
            <a:endParaRPr lang="en-US" dirty="0"/>
          </a:p>
          <a:p>
            <a:pPr lvl="0"/>
            <a:r>
              <a:rPr lang="nl-NL" dirty="0"/>
              <a:t>De persoon zelf</a:t>
            </a:r>
            <a:endParaRPr lang="en-US" dirty="0"/>
          </a:p>
          <a:p>
            <a:pPr lvl="0"/>
            <a:r>
              <a:rPr lang="nl-NL" dirty="0"/>
              <a:t>De context waarin gebruikt wordt.</a:t>
            </a:r>
          </a:p>
          <a:p>
            <a:pPr lvl="0"/>
            <a:endParaRPr lang="nl-NL" dirty="0"/>
          </a:p>
          <a:p>
            <a:pPr lvl="0"/>
            <a:endParaRPr lang="nl-NL" dirty="0"/>
          </a:p>
          <a:p>
            <a:pPr marL="0" lvl="0" indent="0">
              <a:buNone/>
            </a:pPr>
            <a:endParaRPr lang="nl-NL" dirty="0"/>
          </a:p>
        </p:txBody>
      </p:sp>
    </p:spTree>
    <p:extLst>
      <p:ext uri="{BB962C8B-B14F-4D97-AF65-F5344CB8AC3E}">
        <p14:creationId xmlns:p14="http://schemas.microsoft.com/office/powerpoint/2010/main" val="4276472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5A3BE0-0138-9A20-8D7B-33B5655D4AA7}"/>
              </a:ext>
            </a:extLst>
          </p:cNvPr>
          <p:cNvSpPr>
            <a:spLocks noGrp="1"/>
          </p:cNvSpPr>
          <p:nvPr>
            <p:ph type="title"/>
          </p:nvPr>
        </p:nvSpPr>
        <p:spPr/>
        <p:txBody>
          <a:bodyPr/>
          <a:lstStyle/>
          <a:p>
            <a:r>
              <a:rPr lang="nl-NL" dirty="0"/>
              <a:t>Opdracht</a:t>
            </a:r>
          </a:p>
        </p:txBody>
      </p:sp>
      <p:sp>
        <p:nvSpPr>
          <p:cNvPr id="3" name="Tijdelijke aanduiding voor inhoud 2">
            <a:extLst>
              <a:ext uri="{FF2B5EF4-FFF2-40B4-BE49-F238E27FC236}">
                <a16:creationId xmlns:a16="http://schemas.microsoft.com/office/drawing/2014/main" id="{78D60482-3916-6097-BE85-6AD69B03774F}"/>
              </a:ext>
            </a:extLst>
          </p:cNvPr>
          <p:cNvSpPr>
            <a:spLocks noGrp="1"/>
          </p:cNvSpPr>
          <p:nvPr>
            <p:ph idx="1"/>
          </p:nvPr>
        </p:nvSpPr>
        <p:spPr/>
        <p:txBody>
          <a:bodyPr>
            <a:normAutofit lnSpcReduction="10000"/>
          </a:bodyPr>
          <a:lstStyle/>
          <a:p>
            <a:r>
              <a:rPr lang="nl-NL" dirty="0"/>
              <a:t>Er volgen een aantal casussen. </a:t>
            </a:r>
          </a:p>
          <a:p>
            <a:r>
              <a:rPr lang="nl-NL" dirty="0"/>
              <a:t>Beoordeel individueel hoe problematisch jij die vindt. </a:t>
            </a:r>
          </a:p>
          <a:p>
            <a:r>
              <a:rPr lang="nl-NL" dirty="0"/>
              <a:t>Er is geen goed of fout.</a:t>
            </a:r>
          </a:p>
          <a:p>
            <a:endParaRPr lang="nl-NL" dirty="0"/>
          </a:p>
          <a:p>
            <a:r>
              <a:rPr lang="nl-NL" dirty="0"/>
              <a:t>1 = Niet problematisch</a:t>
            </a:r>
          </a:p>
          <a:p>
            <a:r>
              <a:rPr lang="nl-NL" dirty="0"/>
              <a:t>2 = Niet problematisch, maar wel in de gaten houden</a:t>
            </a:r>
          </a:p>
          <a:p>
            <a:r>
              <a:rPr lang="nl-NL" dirty="0"/>
              <a:t>3 = Wordt een beetje problematisch</a:t>
            </a:r>
          </a:p>
          <a:p>
            <a:r>
              <a:rPr lang="nl-NL" dirty="0"/>
              <a:t>4 = Problematisch</a:t>
            </a:r>
          </a:p>
          <a:p>
            <a:r>
              <a:rPr lang="nl-NL" dirty="0"/>
              <a:t>5 = Heel problematisch, er moet direct hulp komen</a:t>
            </a:r>
          </a:p>
          <a:p>
            <a:endParaRPr lang="nl-NL" dirty="0"/>
          </a:p>
        </p:txBody>
      </p:sp>
    </p:spTree>
    <p:extLst>
      <p:ext uri="{BB962C8B-B14F-4D97-AF65-F5344CB8AC3E}">
        <p14:creationId xmlns:p14="http://schemas.microsoft.com/office/powerpoint/2010/main" val="3430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5215C9-DC6C-6B56-4DAD-64AA4FB34949}"/>
              </a:ext>
            </a:extLst>
          </p:cNvPr>
          <p:cNvSpPr>
            <a:spLocks noGrp="1"/>
          </p:cNvSpPr>
          <p:nvPr>
            <p:ph type="title"/>
          </p:nvPr>
        </p:nvSpPr>
        <p:spPr/>
        <p:txBody>
          <a:bodyPr/>
          <a:lstStyle/>
          <a:p>
            <a:r>
              <a:rPr lang="nl-NL" dirty="0"/>
              <a:t>Casus 1</a:t>
            </a:r>
          </a:p>
        </p:txBody>
      </p:sp>
      <p:sp>
        <p:nvSpPr>
          <p:cNvPr id="3" name="Tijdelijke aanduiding voor inhoud 2">
            <a:extLst>
              <a:ext uri="{FF2B5EF4-FFF2-40B4-BE49-F238E27FC236}">
                <a16:creationId xmlns:a16="http://schemas.microsoft.com/office/drawing/2014/main" id="{E6817D4E-CD94-3075-8005-B8183A32DB61}"/>
              </a:ext>
            </a:extLst>
          </p:cNvPr>
          <p:cNvSpPr>
            <a:spLocks noGrp="1"/>
          </p:cNvSpPr>
          <p:nvPr>
            <p:ph idx="1"/>
          </p:nvPr>
        </p:nvSpPr>
        <p:spPr/>
        <p:txBody>
          <a:bodyPr/>
          <a:lstStyle/>
          <a:p>
            <a:pPr>
              <a:defRPr/>
            </a:pPr>
            <a:r>
              <a:rPr lang="nl-NL" dirty="0"/>
              <a:t>‘Ik rook elke dag wel een joint en vaak meerdere. </a:t>
            </a:r>
          </a:p>
          <a:p>
            <a:pPr>
              <a:defRPr/>
            </a:pPr>
            <a:r>
              <a:rPr lang="nl-NL" dirty="0"/>
              <a:t>Ik wil wel minderen, maar dat is best lastig. </a:t>
            </a:r>
          </a:p>
          <a:p>
            <a:pPr>
              <a:defRPr/>
            </a:pPr>
            <a:r>
              <a:rPr lang="nl-NL" dirty="0"/>
              <a:t>Door te blowen voel ik me relaxt en denk ik even niet aan m’n problemen. </a:t>
            </a:r>
          </a:p>
          <a:p>
            <a:pPr>
              <a:defRPr/>
            </a:pPr>
            <a:r>
              <a:rPr lang="nl-NL" dirty="0"/>
              <a:t>Ik </a:t>
            </a:r>
            <a:r>
              <a:rPr lang="nl-NL" dirty="0" err="1"/>
              <a:t>chill</a:t>
            </a:r>
            <a:r>
              <a:rPr lang="nl-NL" dirty="0"/>
              <a:t> vaak met m’n vrienden en dan smoken we er een paar. </a:t>
            </a:r>
          </a:p>
          <a:p>
            <a:pPr>
              <a:defRPr/>
            </a:pPr>
            <a:r>
              <a:rPr lang="nl-NL" dirty="0"/>
              <a:t>Door de weeks rook ik minder dan in het weekend. </a:t>
            </a:r>
          </a:p>
          <a:p>
            <a:pPr>
              <a:defRPr/>
            </a:pPr>
            <a:r>
              <a:rPr lang="nl-NL" dirty="0"/>
              <a:t>Op school haal ik wel wat vaker onvoldoendes dan voorheen, maar m’n stage gaat goed. Ik wil wel m’n school afmaken.’</a:t>
            </a:r>
          </a:p>
        </p:txBody>
      </p:sp>
    </p:spTree>
    <p:extLst>
      <p:ext uri="{BB962C8B-B14F-4D97-AF65-F5344CB8AC3E}">
        <p14:creationId xmlns:p14="http://schemas.microsoft.com/office/powerpoint/2010/main" val="3020062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9E244D-4026-AFA3-1334-A9A97BF47630}"/>
              </a:ext>
            </a:extLst>
          </p:cNvPr>
          <p:cNvSpPr>
            <a:spLocks noGrp="1"/>
          </p:cNvSpPr>
          <p:nvPr>
            <p:ph type="title"/>
          </p:nvPr>
        </p:nvSpPr>
        <p:spPr/>
        <p:txBody>
          <a:bodyPr/>
          <a:lstStyle/>
          <a:p>
            <a:r>
              <a:rPr lang="nl-NL" dirty="0"/>
              <a:t>Casus 2</a:t>
            </a:r>
          </a:p>
        </p:txBody>
      </p:sp>
      <p:sp>
        <p:nvSpPr>
          <p:cNvPr id="3" name="Tijdelijke aanduiding voor inhoud 2">
            <a:extLst>
              <a:ext uri="{FF2B5EF4-FFF2-40B4-BE49-F238E27FC236}">
                <a16:creationId xmlns:a16="http://schemas.microsoft.com/office/drawing/2014/main" id="{054866AA-45C6-1647-8AC6-488B6194D951}"/>
              </a:ext>
            </a:extLst>
          </p:cNvPr>
          <p:cNvSpPr>
            <a:spLocks noGrp="1"/>
          </p:cNvSpPr>
          <p:nvPr>
            <p:ph idx="1"/>
          </p:nvPr>
        </p:nvSpPr>
        <p:spPr/>
        <p:txBody>
          <a:bodyPr/>
          <a:lstStyle/>
          <a:p>
            <a:r>
              <a:rPr lang="nl-NL" dirty="0"/>
              <a:t>“Yes! Het is zo ver. Dit weekend is eindelijk dat ene festival. Ik vind het wel spannend. We gaan namelijk voor de eerste keer XTC doen met de vriendinnengroep. Van tevoren hebben we de pillen getest bij een testlocatie. </a:t>
            </a:r>
          </a:p>
          <a:p>
            <a:r>
              <a:rPr lang="nl-NL" dirty="0"/>
              <a:t>We hadden de dag van ons leven, gedanst, geknuffeld en hele mooie gesprekken gehad. Wat was dit gaaf. De kater was wel enorm, maar het was het waard!</a:t>
            </a:r>
          </a:p>
          <a:p>
            <a:r>
              <a:rPr lang="nl-NL" dirty="0"/>
              <a:t>We hebben het er onderling nog maanden over gehad hoe leuk het was en hoe gelukkig we waren die dag. We willen het nog wel een keer doen, maar weten nog niet wanneer.”</a:t>
            </a:r>
          </a:p>
        </p:txBody>
      </p:sp>
    </p:spTree>
    <p:extLst>
      <p:ext uri="{BB962C8B-B14F-4D97-AF65-F5344CB8AC3E}">
        <p14:creationId xmlns:p14="http://schemas.microsoft.com/office/powerpoint/2010/main" val="1270957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E7CBC1-B042-A2D5-1959-D4DCCEA61309}"/>
              </a:ext>
            </a:extLst>
          </p:cNvPr>
          <p:cNvSpPr>
            <a:spLocks noGrp="1"/>
          </p:cNvSpPr>
          <p:nvPr>
            <p:ph type="title"/>
          </p:nvPr>
        </p:nvSpPr>
        <p:spPr/>
        <p:txBody>
          <a:bodyPr/>
          <a:lstStyle/>
          <a:p>
            <a:r>
              <a:rPr lang="nl-NL" dirty="0"/>
              <a:t>Casus 3</a:t>
            </a:r>
          </a:p>
        </p:txBody>
      </p:sp>
      <p:sp>
        <p:nvSpPr>
          <p:cNvPr id="3" name="Tijdelijke aanduiding voor inhoud 2">
            <a:extLst>
              <a:ext uri="{FF2B5EF4-FFF2-40B4-BE49-F238E27FC236}">
                <a16:creationId xmlns:a16="http://schemas.microsoft.com/office/drawing/2014/main" id="{1785D4F5-0FF9-5C69-9635-CB576369314D}"/>
              </a:ext>
            </a:extLst>
          </p:cNvPr>
          <p:cNvSpPr>
            <a:spLocks noGrp="1"/>
          </p:cNvSpPr>
          <p:nvPr>
            <p:ph idx="1"/>
          </p:nvPr>
        </p:nvSpPr>
        <p:spPr/>
        <p:txBody>
          <a:bodyPr/>
          <a:lstStyle/>
          <a:p>
            <a:r>
              <a:rPr lang="nl-NL" dirty="0"/>
              <a:t>“De eerste keer dat ik cocaïne gebruikte was vorig jaar. Ik was op een feestje en het werd mij aangeboden. Ik vond het erg leuk omdat ik me er heel gefocust en zelfverzekerd door voelde. </a:t>
            </a:r>
          </a:p>
          <a:p>
            <a:r>
              <a:rPr lang="nl-NL" dirty="0"/>
              <a:t>Mijn vrienden hadden het steeds vaker mee naar feestjes, waar ik af en toe ook van gebruikte. </a:t>
            </a:r>
          </a:p>
          <a:p>
            <a:r>
              <a:rPr lang="nl-NL" dirty="0"/>
              <a:t>Ik koop nu zelf altijd een gram voor het weekend, soms snuif ik hem helemaal alleen op maar soms deel ik ook weleens wat uit. </a:t>
            </a:r>
          </a:p>
          <a:p>
            <a:r>
              <a:rPr lang="nl-NL" dirty="0"/>
              <a:t>Ik heb met mezelf de afspraak dat het bij 1 pakje per weekend blijft, dus haal nooit meer. Laatst kon de dealer niet regelen, toen was het lang niet zo’n leuk weekend als normaal. Ik miste m’n lijntje coke.”</a:t>
            </a:r>
          </a:p>
        </p:txBody>
      </p:sp>
    </p:spTree>
    <p:extLst>
      <p:ext uri="{BB962C8B-B14F-4D97-AF65-F5344CB8AC3E}">
        <p14:creationId xmlns:p14="http://schemas.microsoft.com/office/powerpoint/2010/main" val="3980436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F14AD3-BE85-3E4B-412A-2AFA4063A994}"/>
              </a:ext>
            </a:extLst>
          </p:cNvPr>
          <p:cNvSpPr>
            <a:spLocks noGrp="1"/>
          </p:cNvSpPr>
          <p:nvPr>
            <p:ph type="title"/>
          </p:nvPr>
        </p:nvSpPr>
        <p:spPr/>
        <p:txBody>
          <a:bodyPr/>
          <a:lstStyle/>
          <a:p>
            <a:r>
              <a:rPr lang="nl-NL" dirty="0"/>
              <a:t>Casus 4</a:t>
            </a:r>
          </a:p>
        </p:txBody>
      </p:sp>
      <p:sp>
        <p:nvSpPr>
          <p:cNvPr id="3" name="Tijdelijke aanduiding voor inhoud 2">
            <a:extLst>
              <a:ext uri="{FF2B5EF4-FFF2-40B4-BE49-F238E27FC236}">
                <a16:creationId xmlns:a16="http://schemas.microsoft.com/office/drawing/2014/main" id="{6A040E8C-C27C-EEC3-9212-A41A64F6A151}"/>
              </a:ext>
            </a:extLst>
          </p:cNvPr>
          <p:cNvSpPr>
            <a:spLocks noGrp="1"/>
          </p:cNvSpPr>
          <p:nvPr>
            <p:ph idx="1"/>
          </p:nvPr>
        </p:nvSpPr>
        <p:spPr/>
        <p:txBody>
          <a:bodyPr/>
          <a:lstStyle/>
          <a:p>
            <a:r>
              <a:rPr lang="nl-NL" dirty="0"/>
              <a:t>Tom (30) is ontslagen van zijn werk door bezuinigingen. Hij moet nu rondkomen van een WW-uitkering. Hierdoor heeft hij een stuk minder te besteden dan eerst.</a:t>
            </a:r>
          </a:p>
          <a:p>
            <a:r>
              <a:rPr lang="nl-NL" dirty="0"/>
              <a:t> Het lukt Tom niet om alle rekeningen te betalen. Hij heeft al een speciale regeling voor zijn zorgverzekering, maar nu ook nog eens een maand huurachterstand.</a:t>
            </a:r>
          </a:p>
          <a:p>
            <a:r>
              <a:rPr lang="nl-NL" dirty="0"/>
              <a:t> Door de stress is hij een stuk meer gaan roken. Hij rookt ongeveer vier pakjes sigaretten per week.</a:t>
            </a:r>
          </a:p>
        </p:txBody>
      </p:sp>
    </p:spTree>
    <p:extLst>
      <p:ext uri="{BB962C8B-B14F-4D97-AF65-F5344CB8AC3E}">
        <p14:creationId xmlns:p14="http://schemas.microsoft.com/office/powerpoint/2010/main" val="1015518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D9A5D5-A0C4-5CFA-EABC-DD0522F22696}"/>
              </a:ext>
            </a:extLst>
          </p:cNvPr>
          <p:cNvSpPr>
            <a:spLocks noGrp="1"/>
          </p:cNvSpPr>
          <p:nvPr>
            <p:ph type="title"/>
          </p:nvPr>
        </p:nvSpPr>
        <p:spPr/>
        <p:txBody>
          <a:bodyPr/>
          <a:lstStyle/>
          <a:p>
            <a:r>
              <a:rPr lang="nl-NL" dirty="0"/>
              <a:t>Waarom deze opdracht?</a:t>
            </a:r>
          </a:p>
        </p:txBody>
      </p:sp>
      <p:sp>
        <p:nvSpPr>
          <p:cNvPr id="3" name="Tijdelijke aanduiding voor inhoud 2">
            <a:extLst>
              <a:ext uri="{FF2B5EF4-FFF2-40B4-BE49-F238E27FC236}">
                <a16:creationId xmlns:a16="http://schemas.microsoft.com/office/drawing/2014/main" id="{FA4696BD-5C37-DAB6-8021-2805082FB1EF}"/>
              </a:ext>
            </a:extLst>
          </p:cNvPr>
          <p:cNvSpPr>
            <a:spLocks noGrp="1"/>
          </p:cNvSpPr>
          <p:nvPr>
            <p:ph idx="1"/>
          </p:nvPr>
        </p:nvSpPr>
        <p:spPr/>
        <p:txBody>
          <a:bodyPr>
            <a:normAutofit/>
          </a:bodyPr>
          <a:lstStyle/>
          <a:p>
            <a:r>
              <a:rPr lang="nl-NL" sz="2000" kern="1200" dirty="0">
                <a:solidFill>
                  <a:schemeClr val="tx1"/>
                </a:solidFill>
                <a:effectLst/>
                <a:latin typeface="+mn-lt"/>
                <a:ea typeface="+mn-ea"/>
                <a:cs typeface="+mn-cs"/>
              </a:rPr>
              <a:t>Eigen referentiekader, waarden en normen</a:t>
            </a:r>
          </a:p>
          <a:p>
            <a:r>
              <a:rPr lang="nl-NL" sz="2000" dirty="0"/>
              <a:t>Vermoedens toetsen: feitelijke signalen</a:t>
            </a:r>
          </a:p>
          <a:p>
            <a:r>
              <a:rPr lang="nl-NL" sz="2000" kern="1200" dirty="0">
                <a:solidFill>
                  <a:schemeClr val="tx1"/>
                </a:solidFill>
                <a:effectLst/>
                <a:latin typeface="+mn-lt"/>
                <a:ea typeface="+mn-ea"/>
                <a:cs typeface="+mn-cs"/>
              </a:rPr>
              <a:t>Ga in gesprek </a:t>
            </a:r>
            <a:r>
              <a:rPr lang="nl-NL" sz="2000" dirty="0"/>
              <a:t>met collega’s en cliënten </a:t>
            </a:r>
            <a:r>
              <a:rPr lang="nl-NL" sz="2000" dirty="0">
                <a:sym typeface="Wingdings" panose="05000000000000000000" pitchFamily="2" charset="2"/>
              </a:rPr>
              <a:t> HOE? Hier volgende week meer over!</a:t>
            </a:r>
            <a:endParaRPr lang="nl-NL" sz="2000" dirty="0"/>
          </a:p>
        </p:txBody>
      </p:sp>
    </p:spTree>
    <p:extLst>
      <p:ext uri="{BB962C8B-B14F-4D97-AF65-F5344CB8AC3E}">
        <p14:creationId xmlns:p14="http://schemas.microsoft.com/office/powerpoint/2010/main" val="2722331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alpha val="82000"/>
          </a:schemeClr>
        </a:solidFill>
        <a:effectLst/>
      </p:bgPr>
    </p:bg>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F2A2D7DD-5041-4C4D-A523-F870B27AD1D4}"/>
              </a:ext>
            </a:extLst>
          </p:cNvPr>
          <p:cNvSpPr/>
          <p:nvPr/>
        </p:nvSpPr>
        <p:spPr>
          <a:xfrm>
            <a:off x="1346110" y="2317562"/>
            <a:ext cx="9499780" cy="1323439"/>
          </a:xfrm>
          <a:prstGeom prst="rect">
            <a:avLst/>
          </a:prstGeom>
          <a:noFill/>
        </p:spPr>
        <p:txBody>
          <a:bodyPr wrap="none" lIns="91440" tIns="45720" rIns="91440" bIns="45720" rtlCol="0">
            <a:spAutoFit/>
          </a:bodyPr>
          <a:lstStyle/>
          <a:p>
            <a:pPr algn="ctr" rtl="0"/>
            <a:r>
              <a:rPr lang="nl-NL" sz="8000" b="0" cap="none" spc="0" dirty="0">
                <a:ln w="0"/>
                <a:solidFill>
                  <a:schemeClr val="bg2"/>
                </a:solidFill>
                <a:latin typeface="Franklin Gothic Medium" panose="020B0603020102020204" pitchFamily="34" charset="0"/>
                <a:cs typeface="Segoe UI" panose="020B0502040204020203" pitchFamily="34" charset="0"/>
              </a:rPr>
              <a:t>Workshop: verslaving</a:t>
            </a:r>
          </a:p>
        </p:txBody>
      </p:sp>
      <p:pic>
        <p:nvPicPr>
          <p:cNvPr id="2050" name="Picture 2" descr="Ouderavond over verslaving">
            <a:extLst>
              <a:ext uri="{FF2B5EF4-FFF2-40B4-BE49-F238E27FC236}">
                <a16:creationId xmlns:a16="http://schemas.microsoft.com/office/drawing/2014/main" id="{C4C5366E-9800-EC60-E144-0A578D7A4E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7688" y="4034781"/>
            <a:ext cx="3871912" cy="2691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4892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elk Handschrift Dan Ook Het Einde Van De Zwarte Markering Stock Afbeelding  - Image of presentatie, ontwerp: 193205025">
            <a:extLst>
              <a:ext uri="{FF2B5EF4-FFF2-40B4-BE49-F238E27FC236}">
                <a16:creationId xmlns:a16="http://schemas.microsoft.com/office/drawing/2014/main" id="{2CC7E265-F9BF-8565-7ADB-8C8ABC3486B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804899" y="2001520"/>
            <a:ext cx="8763000" cy="4206240"/>
          </a:xfrm>
          <a:prstGeom prst="rect">
            <a:avLst/>
          </a:prstGeom>
          <a:solidFill>
            <a:srgbClr val="FFFFFF"/>
          </a:solidFill>
        </p:spPr>
      </p:pic>
    </p:spTree>
    <p:extLst>
      <p:ext uri="{BB962C8B-B14F-4D97-AF65-F5344CB8AC3E}">
        <p14:creationId xmlns:p14="http://schemas.microsoft.com/office/powerpoint/2010/main" val="1201899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B64B93-EEDA-27AE-F7C5-9D1AC29FE8D0}"/>
              </a:ext>
            </a:extLst>
          </p:cNvPr>
          <p:cNvSpPr>
            <a:spLocks noGrp="1"/>
          </p:cNvSpPr>
          <p:nvPr>
            <p:ph type="title"/>
          </p:nvPr>
        </p:nvSpPr>
        <p:spPr/>
        <p:txBody>
          <a:bodyPr/>
          <a:lstStyle/>
          <a:p>
            <a:r>
              <a:rPr lang="nl-NL" dirty="0"/>
              <a:t>Vandaag</a:t>
            </a:r>
          </a:p>
        </p:txBody>
      </p:sp>
      <p:sp>
        <p:nvSpPr>
          <p:cNvPr id="3" name="Tijdelijke aanduiding voor inhoud 2">
            <a:extLst>
              <a:ext uri="{FF2B5EF4-FFF2-40B4-BE49-F238E27FC236}">
                <a16:creationId xmlns:a16="http://schemas.microsoft.com/office/drawing/2014/main" id="{740A0E26-4A59-4B23-EA2B-0336328B000E}"/>
              </a:ext>
            </a:extLst>
          </p:cNvPr>
          <p:cNvSpPr>
            <a:spLocks noGrp="1"/>
          </p:cNvSpPr>
          <p:nvPr>
            <p:ph idx="1"/>
          </p:nvPr>
        </p:nvSpPr>
        <p:spPr/>
        <p:txBody>
          <a:bodyPr/>
          <a:lstStyle/>
          <a:p>
            <a:r>
              <a:rPr lang="nl-NL" dirty="0"/>
              <a:t>Soorten verslavingen</a:t>
            </a:r>
          </a:p>
          <a:p>
            <a:r>
              <a:rPr lang="nl-NL" dirty="0"/>
              <a:t>Definitie verslaving</a:t>
            </a:r>
          </a:p>
          <a:p>
            <a:r>
              <a:rPr lang="nl-NL" dirty="0"/>
              <a:t>Ontstaan van een verslaving</a:t>
            </a:r>
          </a:p>
          <a:p>
            <a:r>
              <a:rPr lang="nl-NL" dirty="0"/>
              <a:t>Fasen van een verslaving</a:t>
            </a:r>
          </a:p>
          <a:p>
            <a:r>
              <a:rPr lang="nl-NL" dirty="0"/>
              <a:t>Opdracht</a:t>
            </a:r>
          </a:p>
          <a:p>
            <a:r>
              <a:rPr lang="nl-NL" dirty="0"/>
              <a:t>Afsluiting</a:t>
            </a:r>
          </a:p>
        </p:txBody>
      </p:sp>
    </p:spTree>
    <p:extLst>
      <p:ext uri="{BB962C8B-B14F-4D97-AF65-F5344CB8AC3E}">
        <p14:creationId xmlns:p14="http://schemas.microsoft.com/office/powerpoint/2010/main" val="4118811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832640-765A-FB25-A664-4102D063BAA2}"/>
              </a:ext>
            </a:extLst>
          </p:cNvPr>
          <p:cNvSpPr>
            <a:spLocks noGrp="1"/>
          </p:cNvSpPr>
          <p:nvPr>
            <p:ph type="title"/>
          </p:nvPr>
        </p:nvSpPr>
        <p:spPr>
          <a:xfrm>
            <a:off x="1202919" y="284176"/>
            <a:ext cx="9784080" cy="1508760"/>
          </a:xfrm>
        </p:spPr>
        <p:txBody>
          <a:bodyPr anchor="ctr">
            <a:normAutofit/>
          </a:bodyPr>
          <a:lstStyle/>
          <a:p>
            <a:r>
              <a:rPr lang="nl-NL" dirty="0"/>
              <a:t>Soorten verslaving</a:t>
            </a:r>
          </a:p>
        </p:txBody>
      </p:sp>
      <p:pic>
        <p:nvPicPr>
          <p:cNvPr id="1028" name="Picture 4" descr="Middelenverslaving. ITMYS biedt een oplossing, hoop.">
            <a:extLst>
              <a:ext uri="{FF2B5EF4-FFF2-40B4-BE49-F238E27FC236}">
                <a16:creationId xmlns:a16="http://schemas.microsoft.com/office/drawing/2014/main" id="{B9A1B5CA-B134-9790-FB8D-98BD81D377C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973" r="10572" b="2"/>
          <a:stretch/>
        </p:blipFill>
        <p:spPr bwMode="auto">
          <a:xfrm>
            <a:off x="1205344" y="2011680"/>
            <a:ext cx="4754880" cy="4206240"/>
          </a:xfrm>
          <a:prstGeom prst="rect">
            <a:avLst/>
          </a:prstGeom>
          <a:solidFill>
            <a:srgbClr val="FFFFFF"/>
          </a:solidFill>
        </p:spPr>
      </p:pic>
      <p:sp>
        <p:nvSpPr>
          <p:cNvPr id="3" name="Tijdelijke aanduiding voor inhoud 2">
            <a:extLst>
              <a:ext uri="{FF2B5EF4-FFF2-40B4-BE49-F238E27FC236}">
                <a16:creationId xmlns:a16="http://schemas.microsoft.com/office/drawing/2014/main" id="{4F0363DE-D73C-7056-2FEC-BE7BF08C94BB}"/>
              </a:ext>
            </a:extLst>
          </p:cNvPr>
          <p:cNvSpPr>
            <a:spLocks noGrp="1"/>
          </p:cNvSpPr>
          <p:nvPr>
            <p:ph sz="half" idx="2"/>
          </p:nvPr>
        </p:nvSpPr>
        <p:spPr>
          <a:xfrm>
            <a:off x="6230391" y="2011680"/>
            <a:ext cx="4754880" cy="4206240"/>
          </a:xfrm>
        </p:spPr>
        <p:txBody>
          <a:bodyPr>
            <a:normAutofit fontScale="92500" lnSpcReduction="20000"/>
          </a:bodyPr>
          <a:lstStyle/>
          <a:p>
            <a:r>
              <a:rPr lang="nl-NL" sz="1900" b="1" dirty="0"/>
              <a:t>Middelenverslaving</a:t>
            </a:r>
          </a:p>
          <a:p>
            <a:pPr>
              <a:buFontTx/>
              <a:buChar char="-"/>
            </a:pPr>
            <a:r>
              <a:rPr lang="nl-NL" sz="1700" dirty="0"/>
              <a:t>Stimulerende middelen (amfetamine, cocaïne, </a:t>
            </a:r>
            <a:r>
              <a:rPr lang="nl-NL" sz="1700" dirty="0" err="1"/>
              <a:t>ritalin</a:t>
            </a:r>
            <a:r>
              <a:rPr lang="nl-NL" sz="1700" dirty="0"/>
              <a:t>).</a:t>
            </a:r>
          </a:p>
          <a:p>
            <a:pPr>
              <a:buFontTx/>
              <a:buChar char="-"/>
            </a:pPr>
            <a:r>
              <a:rPr lang="nl-NL" sz="1700" dirty="0"/>
              <a:t>Verdovende middelen (alcohol, heroïne).</a:t>
            </a:r>
          </a:p>
          <a:p>
            <a:pPr>
              <a:buFontTx/>
              <a:buChar char="-"/>
            </a:pPr>
            <a:r>
              <a:rPr lang="nl-NL" sz="1700" dirty="0" err="1"/>
              <a:t>Bewustzijnsveranderende</a:t>
            </a:r>
            <a:r>
              <a:rPr lang="nl-NL" sz="1700" dirty="0"/>
              <a:t> middelen (LSD).</a:t>
            </a:r>
          </a:p>
          <a:p>
            <a:r>
              <a:rPr lang="nl-NL" sz="1900" b="1" dirty="0"/>
              <a:t>Alcoholverslaving</a:t>
            </a:r>
          </a:p>
          <a:p>
            <a:r>
              <a:rPr lang="nl-NL" sz="1900" b="1" dirty="0"/>
              <a:t>Drugsverslaving</a:t>
            </a:r>
          </a:p>
          <a:p>
            <a:r>
              <a:rPr lang="nl-NL" sz="1900" b="1" dirty="0"/>
              <a:t>Medicijnverslaving</a:t>
            </a:r>
          </a:p>
          <a:p>
            <a:r>
              <a:rPr lang="nl-NL" sz="1900" b="1" dirty="0"/>
              <a:t>Internetverslaving of computerverslaving</a:t>
            </a:r>
          </a:p>
          <a:p>
            <a:r>
              <a:rPr lang="nl-NL" sz="1900" b="1" dirty="0"/>
              <a:t>Eetverslaving </a:t>
            </a:r>
          </a:p>
          <a:p>
            <a:r>
              <a:rPr lang="nl-NL" sz="1900" b="1" dirty="0"/>
              <a:t>Nicotineverslaving</a:t>
            </a:r>
          </a:p>
          <a:p>
            <a:r>
              <a:rPr lang="nl-NL" sz="1900" b="1" dirty="0"/>
              <a:t>Seksverslaving</a:t>
            </a:r>
          </a:p>
          <a:p>
            <a:pPr marL="0" indent="0">
              <a:buNone/>
            </a:pPr>
            <a:endParaRPr lang="nl-NL" sz="1900" dirty="0"/>
          </a:p>
        </p:txBody>
      </p:sp>
    </p:spTree>
    <p:extLst>
      <p:ext uri="{BB962C8B-B14F-4D97-AF65-F5344CB8AC3E}">
        <p14:creationId xmlns:p14="http://schemas.microsoft.com/office/powerpoint/2010/main" val="3109982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3931D5-A62F-AEE5-C699-60BBCE7F3BDF}"/>
              </a:ext>
            </a:extLst>
          </p:cNvPr>
          <p:cNvSpPr>
            <a:spLocks noGrp="1"/>
          </p:cNvSpPr>
          <p:nvPr>
            <p:ph type="title"/>
          </p:nvPr>
        </p:nvSpPr>
        <p:spPr/>
        <p:txBody>
          <a:bodyPr/>
          <a:lstStyle/>
          <a:p>
            <a:pPr algn="ctr"/>
            <a:r>
              <a:rPr lang="nl-NL" dirty="0"/>
              <a:t>Wat is een verslaving?</a:t>
            </a:r>
          </a:p>
        </p:txBody>
      </p:sp>
      <p:pic>
        <p:nvPicPr>
          <p:cNvPr id="4" name="Onlinemedia 3" title="Wat is verslaving?">
            <a:hlinkClick r:id="" action="ppaction://media"/>
            <a:extLst>
              <a:ext uri="{FF2B5EF4-FFF2-40B4-BE49-F238E27FC236}">
                <a16:creationId xmlns:a16="http://schemas.microsoft.com/office/drawing/2014/main" id="{68634368-C060-044C-F15B-6E12D8FC7612}"/>
              </a:ext>
            </a:extLst>
          </p:cNvPr>
          <p:cNvPicPr>
            <a:picLocks noGrp="1" noRot="1" noChangeAspect="1"/>
          </p:cNvPicPr>
          <p:nvPr>
            <p:ph idx="1"/>
            <a:videoFile r:link="rId1"/>
          </p:nvPr>
        </p:nvPicPr>
        <p:blipFill>
          <a:blip r:embed="rId3"/>
          <a:stretch>
            <a:fillRect/>
          </a:stretch>
        </p:blipFill>
        <p:spPr>
          <a:xfrm>
            <a:off x="1649413" y="1658752"/>
            <a:ext cx="9047162" cy="5111936"/>
          </a:xfrm>
          <a:prstGeom prst="rect">
            <a:avLst/>
          </a:prstGeom>
        </p:spPr>
      </p:pic>
    </p:spTree>
    <p:extLst>
      <p:ext uri="{BB962C8B-B14F-4D97-AF65-F5344CB8AC3E}">
        <p14:creationId xmlns:p14="http://schemas.microsoft.com/office/powerpoint/2010/main" val="2495766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7A2C67-4CDC-DF34-5DF8-DA57E7567DF6}"/>
              </a:ext>
            </a:extLst>
          </p:cNvPr>
          <p:cNvSpPr>
            <a:spLocks noGrp="1"/>
          </p:cNvSpPr>
          <p:nvPr>
            <p:ph type="title"/>
          </p:nvPr>
        </p:nvSpPr>
        <p:spPr/>
        <p:txBody>
          <a:bodyPr/>
          <a:lstStyle/>
          <a:p>
            <a:r>
              <a:rPr lang="nl-NL" dirty="0"/>
              <a:t>Wat is een verslaving?</a:t>
            </a:r>
          </a:p>
        </p:txBody>
      </p:sp>
      <p:sp>
        <p:nvSpPr>
          <p:cNvPr id="3" name="Tijdelijke aanduiding voor inhoud 2">
            <a:extLst>
              <a:ext uri="{FF2B5EF4-FFF2-40B4-BE49-F238E27FC236}">
                <a16:creationId xmlns:a16="http://schemas.microsoft.com/office/drawing/2014/main" id="{9821CB28-E32E-60E4-BAAE-2BDEA3CA25C9}"/>
              </a:ext>
            </a:extLst>
          </p:cNvPr>
          <p:cNvSpPr>
            <a:spLocks noGrp="1"/>
          </p:cNvSpPr>
          <p:nvPr>
            <p:ph idx="1"/>
          </p:nvPr>
        </p:nvSpPr>
        <p:spPr/>
        <p:txBody>
          <a:bodyPr/>
          <a:lstStyle/>
          <a:p>
            <a:pPr marL="0" indent="0">
              <a:buNone/>
            </a:pPr>
            <a:r>
              <a:rPr lang="nl-NL" dirty="0"/>
              <a:t>Verslaving is: een onweerstaanbare behoefte om middelen te gebruiken of gedrag uit te voeren dat invloed heeft op verschillende levensgebieden.</a:t>
            </a:r>
          </a:p>
          <a:p>
            <a:r>
              <a:rPr lang="nl-NL" dirty="0"/>
              <a:t>Afhankelijkheid van psychoactieve stof</a:t>
            </a:r>
          </a:p>
          <a:p>
            <a:r>
              <a:rPr lang="nl-NL" dirty="0"/>
              <a:t>Steeds meer nodig (tolerantie)</a:t>
            </a:r>
          </a:p>
          <a:p>
            <a:r>
              <a:rPr lang="nl-NL" dirty="0"/>
              <a:t>Ontwenningsverschijnselen als je niet gebruikt</a:t>
            </a:r>
          </a:p>
          <a:p>
            <a:r>
              <a:rPr lang="nl-NL" dirty="0"/>
              <a:t>Sterk verlangen naar een middel</a:t>
            </a:r>
          </a:p>
          <a:p>
            <a:r>
              <a:rPr lang="nl-NL" dirty="0"/>
              <a:t>Heeft invloed op het dagelijks leven</a:t>
            </a:r>
          </a:p>
        </p:txBody>
      </p:sp>
    </p:spTree>
    <p:extLst>
      <p:ext uri="{BB962C8B-B14F-4D97-AF65-F5344CB8AC3E}">
        <p14:creationId xmlns:p14="http://schemas.microsoft.com/office/powerpoint/2010/main" val="449295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F6ED94-8379-70A8-F9FC-59077089B277}"/>
              </a:ext>
            </a:extLst>
          </p:cNvPr>
          <p:cNvSpPr>
            <a:spLocks noGrp="1"/>
          </p:cNvSpPr>
          <p:nvPr>
            <p:ph type="title"/>
          </p:nvPr>
        </p:nvSpPr>
        <p:spPr/>
        <p:txBody>
          <a:bodyPr/>
          <a:lstStyle/>
          <a:p>
            <a:pPr algn="ctr"/>
            <a:r>
              <a:rPr lang="nl-NL" dirty="0"/>
              <a:t>‘’Verslaving als mijn vriend’’</a:t>
            </a:r>
          </a:p>
        </p:txBody>
      </p:sp>
      <p:pic>
        <p:nvPicPr>
          <p:cNvPr id="4" name="Onlinemedia 3" title="Verslaving als vriend | VNN | 2019">
            <a:hlinkClick r:id="" action="ppaction://media"/>
            <a:extLst>
              <a:ext uri="{FF2B5EF4-FFF2-40B4-BE49-F238E27FC236}">
                <a16:creationId xmlns:a16="http://schemas.microsoft.com/office/drawing/2014/main" id="{378D2072-854E-6D2C-C208-2F90B6EED57B}"/>
              </a:ext>
            </a:extLst>
          </p:cNvPr>
          <p:cNvPicPr>
            <a:picLocks noGrp="1" noRot="1" noChangeAspect="1"/>
          </p:cNvPicPr>
          <p:nvPr>
            <p:ph idx="1"/>
            <a:videoFile r:link="rId1"/>
          </p:nvPr>
        </p:nvPicPr>
        <p:blipFill>
          <a:blip r:embed="rId3"/>
          <a:stretch>
            <a:fillRect/>
          </a:stretch>
        </p:blipFill>
        <p:spPr>
          <a:xfrm>
            <a:off x="1664705" y="1717031"/>
            <a:ext cx="9098545" cy="5140969"/>
          </a:xfrm>
          <a:prstGeom prst="rect">
            <a:avLst/>
          </a:prstGeom>
        </p:spPr>
      </p:pic>
    </p:spTree>
    <p:extLst>
      <p:ext uri="{BB962C8B-B14F-4D97-AF65-F5344CB8AC3E}">
        <p14:creationId xmlns:p14="http://schemas.microsoft.com/office/powerpoint/2010/main" val="882468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557966-F575-59EC-F01E-0D66D92DF9A2}"/>
              </a:ext>
            </a:extLst>
          </p:cNvPr>
          <p:cNvSpPr>
            <a:spLocks noGrp="1"/>
          </p:cNvSpPr>
          <p:nvPr>
            <p:ph type="title"/>
          </p:nvPr>
        </p:nvSpPr>
        <p:spPr/>
        <p:txBody>
          <a:bodyPr/>
          <a:lstStyle/>
          <a:p>
            <a:r>
              <a:rPr lang="nl-NL" dirty="0"/>
              <a:t>DSM 5: </a:t>
            </a:r>
            <a:r>
              <a:rPr lang="nl-NL" sz="2500" dirty="0"/>
              <a:t>‘’Stoornissen in het gebruik van middelen’’.</a:t>
            </a:r>
          </a:p>
        </p:txBody>
      </p:sp>
      <p:sp>
        <p:nvSpPr>
          <p:cNvPr id="3" name="Tijdelijke aanduiding voor inhoud 2">
            <a:extLst>
              <a:ext uri="{FF2B5EF4-FFF2-40B4-BE49-F238E27FC236}">
                <a16:creationId xmlns:a16="http://schemas.microsoft.com/office/drawing/2014/main" id="{339811F7-8C89-E612-D607-019ED9A5E82A}"/>
              </a:ext>
            </a:extLst>
          </p:cNvPr>
          <p:cNvSpPr>
            <a:spLocks noGrp="1"/>
          </p:cNvSpPr>
          <p:nvPr>
            <p:ph idx="1"/>
          </p:nvPr>
        </p:nvSpPr>
        <p:spPr/>
        <p:txBody>
          <a:bodyPr/>
          <a:lstStyle/>
          <a:p>
            <a:pPr marL="0" indent="0">
              <a:buNone/>
            </a:pPr>
            <a:r>
              <a:rPr lang="nl-NL" b="1" dirty="0"/>
              <a:t>Opdracht: zoek op internet/je boek naar 1 van de 11 criteria van ‘stoornis in het gebruik van middelen’. </a:t>
            </a:r>
          </a:p>
        </p:txBody>
      </p:sp>
      <p:pic>
        <p:nvPicPr>
          <p:cNvPr id="4" name="Picture 2" descr="DSM-5-TR (gebonden) | American Psychiatric Association | 9789024449798 |  Boom Medisch">
            <a:extLst>
              <a:ext uri="{FF2B5EF4-FFF2-40B4-BE49-F238E27FC236}">
                <a16:creationId xmlns:a16="http://schemas.microsoft.com/office/drawing/2014/main" id="{18949E83-83FC-3DEE-72C0-669AB84625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229" y="2989992"/>
            <a:ext cx="2283460" cy="3227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3279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1EFD16-8B9D-0BFB-9D6F-627900AE10E3}"/>
              </a:ext>
            </a:extLst>
          </p:cNvPr>
          <p:cNvSpPr>
            <a:spLocks noGrp="1"/>
          </p:cNvSpPr>
          <p:nvPr>
            <p:ph type="title"/>
          </p:nvPr>
        </p:nvSpPr>
        <p:spPr/>
        <p:txBody>
          <a:bodyPr/>
          <a:lstStyle/>
          <a:p>
            <a:r>
              <a:rPr lang="nl-NL" dirty="0"/>
              <a:t>DSM 5 criteria</a:t>
            </a:r>
          </a:p>
        </p:txBody>
      </p:sp>
      <p:sp>
        <p:nvSpPr>
          <p:cNvPr id="3" name="Tijdelijke aanduiding voor inhoud 2">
            <a:extLst>
              <a:ext uri="{FF2B5EF4-FFF2-40B4-BE49-F238E27FC236}">
                <a16:creationId xmlns:a16="http://schemas.microsoft.com/office/drawing/2014/main" id="{09F664DF-B464-1378-7547-C004279194B5}"/>
              </a:ext>
            </a:extLst>
          </p:cNvPr>
          <p:cNvSpPr>
            <a:spLocks noGrp="1"/>
          </p:cNvSpPr>
          <p:nvPr>
            <p:ph idx="1"/>
          </p:nvPr>
        </p:nvSpPr>
        <p:spPr/>
        <p:txBody>
          <a:bodyPr>
            <a:normAutofit fontScale="77500" lnSpcReduction="20000"/>
          </a:bodyPr>
          <a:lstStyle/>
          <a:p>
            <a:pPr algn="l">
              <a:buFont typeface="Arial" panose="020B0604020202020204" pitchFamily="34" charset="0"/>
              <a:buChar char="•"/>
            </a:pPr>
            <a:r>
              <a:rPr lang="nl-NL" sz="2300" b="0" i="0" dirty="0">
                <a:effectLst/>
                <a:latin typeface="Calibri" panose="020F0502020204030204" pitchFamily="34" charset="0"/>
                <a:cs typeface="Calibri" panose="020F0502020204030204" pitchFamily="34" charset="0"/>
              </a:rPr>
              <a:t>Vaker en in grotere hoeveelheden gebruiken dan het plan was.</a:t>
            </a:r>
          </a:p>
          <a:p>
            <a:pPr algn="l">
              <a:buFont typeface="Arial" panose="020B0604020202020204" pitchFamily="34" charset="0"/>
              <a:buChar char="•"/>
            </a:pPr>
            <a:r>
              <a:rPr lang="nl-NL" sz="2300" b="0" i="0" dirty="0">
                <a:effectLst/>
                <a:latin typeface="Calibri" panose="020F0502020204030204" pitchFamily="34" charset="0"/>
                <a:cs typeface="Calibri" panose="020F0502020204030204" pitchFamily="34" charset="0"/>
              </a:rPr>
              <a:t>Meerdere mislukte pogingen gedaan om te minderen of te stoppen.</a:t>
            </a:r>
          </a:p>
          <a:p>
            <a:pPr algn="l">
              <a:buFont typeface="Arial" panose="020B0604020202020204" pitchFamily="34" charset="0"/>
              <a:buChar char="•"/>
            </a:pPr>
            <a:r>
              <a:rPr lang="nl-NL" sz="2300" b="0" i="0" dirty="0">
                <a:effectLst/>
                <a:latin typeface="Calibri" panose="020F0502020204030204" pitchFamily="34" charset="0"/>
                <a:cs typeface="Calibri" panose="020F0502020204030204" pitchFamily="34" charset="0"/>
              </a:rPr>
              <a:t>Veel tijd nodig hebben voor het gebruik en herstel.</a:t>
            </a:r>
          </a:p>
          <a:p>
            <a:pPr algn="l">
              <a:buFont typeface="Arial" panose="020B0604020202020204" pitchFamily="34" charset="0"/>
              <a:buChar char="•"/>
            </a:pPr>
            <a:r>
              <a:rPr lang="nl-NL" sz="2300" b="0" i="0" dirty="0">
                <a:effectLst/>
                <a:latin typeface="Calibri" panose="020F0502020204030204" pitchFamily="34" charset="0"/>
                <a:cs typeface="Calibri" panose="020F0502020204030204" pitchFamily="34" charset="0"/>
              </a:rPr>
              <a:t>Sterk verlangen voelen om te gebruiken.</a:t>
            </a:r>
          </a:p>
          <a:p>
            <a:pPr algn="l">
              <a:buFont typeface="Arial" panose="020B0604020202020204" pitchFamily="34" charset="0"/>
              <a:buChar char="•"/>
            </a:pPr>
            <a:r>
              <a:rPr lang="nl-NL" sz="2300" b="0" i="0" dirty="0">
                <a:effectLst/>
                <a:latin typeface="Calibri" panose="020F0502020204030204" pitchFamily="34" charset="0"/>
                <a:cs typeface="Calibri" panose="020F0502020204030204" pitchFamily="34" charset="0"/>
              </a:rPr>
              <a:t>Door gebruik tekortschieten op werk, tijdens studie of thuis.</a:t>
            </a:r>
          </a:p>
          <a:p>
            <a:pPr algn="l">
              <a:buFont typeface="Arial" panose="020B0604020202020204" pitchFamily="34" charset="0"/>
              <a:buChar char="•"/>
            </a:pPr>
            <a:r>
              <a:rPr lang="nl-NL" sz="2300" b="0" i="0" dirty="0">
                <a:effectLst/>
                <a:latin typeface="Calibri" panose="020F0502020204030204" pitchFamily="34" charset="0"/>
                <a:cs typeface="Calibri" panose="020F0502020204030204" pitchFamily="34" charset="0"/>
              </a:rPr>
              <a:t>Blijven gebruiken ondanks dat het problemen meebrengt op het relationele vlak.</a:t>
            </a:r>
          </a:p>
          <a:p>
            <a:pPr algn="l">
              <a:buFont typeface="Arial" panose="020B0604020202020204" pitchFamily="34" charset="0"/>
              <a:buChar char="•"/>
            </a:pPr>
            <a:r>
              <a:rPr lang="nl-NL" sz="2300" b="0" i="0" dirty="0">
                <a:effectLst/>
                <a:latin typeface="Calibri" panose="020F0502020204030204" pitchFamily="34" charset="0"/>
                <a:cs typeface="Calibri" panose="020F0502020204030204" pitchFamily="34" charset="0"/>
              </a:rPr>
              <a:t>Hobby’s, sociale activiteiten of werk opgeven door gebruik.</a:t>
            </a:r>
          </a:p>
          <a:p>
            <a:pPr algn="l">
              <a:buFont typeface="Arial" panose="020B0604020202020204" pitchFamily="34" charset="0"/>
              <a:buChar char="•"/>
            </a:pPr>
            <a:r>
              <a:rPr lang="nl-NL" sz="2300" b="0" i="0" dirty="0">
                <a:effectLst/>
                <a:latin typeface="Calibri" panose="020F0502020204030204" pitchFamily="34" charset="0"/>
                <a:cs typeface="Calibri" panose="020F0502020204030204" pitchFamily="34" charset="0"/>
              </a:rPr>
              <a:t>Voortdurend gebruiken, zelfs als iemand daardoor in gevaar komt.</a:t>
            </a:r>
          </a:p>
          <a:p>
            <a:pPr algn="l">
              <a:buFont typeface="Arial" panose="020B0604020202020204" pitchFamily="34" charset="0"/>
              <a:buChar char="•"/>
            </a:pPr>
            <a:r>
              <a:rPr lang="nl-NL" sz="2300" b="0" i="0" dirty="0">
                <a:effectLst/>
                <a:latin typeface="Calibri" panose="020F0502020204030204" pitchFamily="34" charset="0"/>
                <a:cs typeface="Calibri" panose="020F0502020204030204" pitchFamily="34" charset="0"/>
              </a:rPr>
              <a:t>Voortdurend gebruiken, ondanks dat iemand weet dat het gebruik lichamelijke of psychische problemen met zich meebrengt of verergert.</a:t>
            </a:r>
          </a:p>
          <a:p>
            <a:pPr algn="l">
              <a:buFont typeface="Arial" panose="020B0604020202020204" pitchFamily="34" charset="0"/>
              <a:buChar char="•"/>
            </a:pPr>
            <a:r>
              <a:rPr lang="nl-NL" sz="2300" b="0" i="0" dirty="0">
                <a:effectLst/>
                <a:latin typeface="Calibri" panose="020F0502020204030204" pitchFamily="34" charset="0"/>
                <a:cs typeface="Calibri" panose="020F0502020204030204" pitchFamily="34" charset="0"/>
              </a:rPr>
              <a:t>Grotere hoeveelheden nodig hebben om het effect nog te voelen (tolerantie).</a:t>
            </a:r>
          </a:p>
          <a:p>
            <a:pPr algn="l">
              <a:buFont typeface="Arial" panose="020B0604020202020204" pitchFamily="34" charset="0"/>
              <a:buChar char="•"/>
            </a:pPr>
            <a:r>
              <a:rPr lang="nl-NL" sz="2300" b="0" i="0" dirty="0">
                <a:effectLst/>
                <a:latin typeface="Calibri" panose="020F0502020204030204" pitchFamily="34" charset="0"/>
                <a:cs typeface="Calibri" panose="020F0502020204030204" pitchFamily="34" charset="0"/>
              </a:rPr>
              <a:t>Onthoudingsverschijnselen ervaren, die minder hevig worden door meer te gebruiken</a:t>
            </a:r>
          </a:p>
          <a:p>
            <a:pPr marL="0" indent="0">
              <a:buNone/>
            </a:pPr>
            <a:endParaRPr lang="nl-NL" dirty="0"/>
          </a:p>
        </p:txBody>
      </p:sp>
    </p:spTree>
    <p:extLst>
      <p:ext uri="{BB962C8B-B14F-4D97-AF65-F5344CB8AC3E}">
        <p14:creationId xmlns:p14="http://schemas.microsoft.com/office/powerpoint/2010/main" val="5693299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aneengesloten">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Office_30478329_TF11977135" id="{07B52D5D-4085-4D90-B559-8C7FCF6B8329}" vid="{AEB42853-C93F-45B3-9714-A5C5F0F93687}"/>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Presentatie speelplaatsregels</Template>
  <TotalTime>140</TotalTime>
  <Words>951</Words>
  <Application>Microsoft Office PowerPoint</Application>
  <PresentationFormat>Breedbeeld</PresentationFormat>
  <Paragraphs>114</Paragraphs>
  <Slides>20</Slides>
  <Notes>6</Notes>
  <HiddenSlides>0</HiddenSlides>
  <MMClips>3</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20</vt:i4>
      </vt:variant>
    </vt:vector>
  </HeadingPairs>
  <TitlesOfParts>
    <vt:vector size="26" baseType="lpstr">
      <vt:lpstr>Arial</vt:lpstr>
      <vt:lpstr>Calibri</vt:lpstr>
      <vt:lpstr>Corbel</vt:lpstr>
      <vt:lpstr>Franklin Gothic Medium</vt:lpstr>
      <vt:lpstr>Wingdings</vt:lpstr>
      <vt:lpstr>Aaneengesloten</vt:lpstr>
      <vt:lpstr>PowerPoint-presentatie</vt:lpstr>
      <vt:lpstr>PowerPoint-presentatie</vt:lpstr>
      <vt:lpstr>Vandaag</vt:lpstr>
      <vt:lpstr>Soorten verslaving</vt:lpstr>
      <vt:lpstr>Wat is een verslaving?</vt:lpstr>
      <vt:lpstr>Wat is een verslaving?</vt:lpstr>
      <vt:lpstr>‘’Verslaving als mijn vriend’’</vt:lpstr>
      <vt:lpstr>DSM 5: ‘’Stoornissen in het gebruik van middelen’’.</vt:lpstr>
      <vt:lpstr>DSM 5 criteria</vt:lpstr>
      <vt:lpstr>DSM 5</vt:lpstr>
      <vt:lpstr>Hoe ontstaat een verslaving?</vt:lpstr>
      <vt:lpstr>Fasen van een verslaving</vt:lpstr>
      <vt:lpstr>Wat is problematisch gebruik?</vt:lpstr>
      <vt:lpstr>Opdracht</vt:lpstr>
      <vt:lpstr>Casus 1</vt:lpstr>
      <vt:lpstr>Casus 2</vt:lpstr>
      <vt:lpstr>Casus 3</vt:lpstr>
      <vt:lpstr>Casus 4</vt:lpstr>
      <vt:lpstr>Waarom deze opdracht?</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Vroom, Romy</dc:creator>
  <cp:lastModifiedBy>Vroom, Romy</cp:lastModifiedBy>
  <cp:revision>4</cp:revision>
  <dcterms:created xsi:type="dcterms:W3CDTF">2023-03-14T09:19:26Z</dcterms:created>
  <dcterms:modified xsi:type="dcterms:W3CDTF">2023-03-16T09:10:28Z</dcterms:modified>
</cp:coreProperties>
</file>